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82" r:id="rId4"/>
    <p:sldId id="265" r:id="rId5"/>
    <p:sldId id="276" r:id="rId6"/>
    <p:sldId id="261" r:id="rId7"/>
    <p:sldId id="263" r:id="rId8"/>
    <p:sldId id="264" r:id="rId9"/>
    <p:sldId id="280" r:id="rId10"/>
    <p:sldId id="275" r:id="rId11"/>
    <p:sldId id="286" r:id="rId12"/>
    <p:sldId id="270" r:id="rId13"/>
    <p:sldId id="272" r:id="rId14"/>
    <p:sldId id="283" r:id="rId15"/>
    <p:sldId id="284" r:id="rId16"/>
    <p:sldId id="285" r:id="rId17"/>
    <p:sldId id="28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FF0066"/>
    <a:srgbClr val="FF00FF"/>
    <a:srgbClr val="E2AC00"/>
    <a:srgbClr val="40EB03"/>
    <a:srgbClr val="66FFCC"/>
    <a:srgbClr val="33CCCC"/>
    <a:srgbClr val="339966"/>
    <a:srgbClr val="48FC08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5597" autoAdjust="0"/>
  </p:normalViewPr>
  <p:slideViewPr>
    <p:cSldViewPr snapToGrid="0">
      <p:cViewPr varScale="1">
        <p:scale>
          <a:sx n="99" d="100"/>
          <a:sy n="99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8057B-E268-433B-8EAC-7AF2B230F5B8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328DE-3139-4B29-93E3-B820FC354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35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r—l</a:t>
            </a:r>
            <a:r>
              <a:rPr lang="ru-RU" altLang="ru-RU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ru-RU" sz="1200" dirty="0" smtClean="0">
                <a:solidFill>
                  <a:srgbClr val="000000"/>
                </a:solidFill>
              </a:rPr>
              <a:t>–</a:t>
            </a:r>
            <a:r>
              <a:rPr lang="ru-RU" altLang="ru-RU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ru-RU" dirty="0" smtClean="0">
                <a:solidFill>
                  <a:srgbClr val="FF0000"/>
                </a:solidFill>
              </a:rPr>
              <a:t>D</a:t>
            </a:r>
            <a:r>
              <a:rPr lang="ru-RU" altLang="ru-RU" dirty="0" smtClean="0">
                <a:solidFill>
                  <a:srgbClr val="FF0000"/>
                </a:solidFill>
              </a:rPr>
              <a:t>-</a:t>
            </a:r>
            <a:r>
              <a:rPr lang="en-US" altLang="ru-RU" dirty="0" smtClean="0">
                <a:solidFill>
                  <a:srgbClr val="FF0000"/>
                </a:solidFill>
              </a:rPr>
              <a:t>box</a:t>
            </a:r>
            <a:r>
              <a:rPr lang="ru-RU" altLang="ru-RU" dirty="0" smtClean="0">
                <a:solidFill>
                  <a:srgbClr val="FF0000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1" dirty="0" smtClean="0">
                <a:solidFill>
                  <a:srgbClr val="3333FF"/>
                </a:solidFill>
                <a:latin typeface="Courier New" panose="02070309020205020404" pitchFamily="49" charset="0"/>
              </a:rPr>
              <a:t>ken</a:t>
            </a:r>
            <a:endParaRPr lang="ru-RU" altLang="ru-RU" b="1" dirty="0" smtClean="0">
              <a:solidFill>
                <a:srgbClr val="3333FF"/>
              </a:solidFill>
              <a:latin typeface="Courier New" panose="02070309020205020404" pitchFamily="49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ru-RU" dirty="0" smtClean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111AD-3D38-4A39-A29B-5A4D94FE0E9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07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35420B-D32A-46B8-9930-010D7CAA2EE4}" type="slidenum">
              <a:rPr lang="ru-RU" altLang="ru-RU"/>
              <a:pPr/>
              <a:t>15</a:t>
            </a:fld>
            <a:endParaRPr lang="ru-RU" altLang="ru-RU"/>
          </a:p>
        </p:txBody>
      </p:sp>
      <p:sp>
        <p:nvSpPr>
          <p:cNvPr id="358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 dirty="0" smtClean="0"/>
              <a:t>MT-</a:t>
            </a:r>
            <a:r>
              <a:rPr lang="ru-RU" altLang="ru-RU" dirty="0" err="1" smtClean="0"/>
              <a:t>RNAs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associate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with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spindle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microtubules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in</a:t>
            </a:r>
            <a:r>
              <a:rPr lang="ru-RU" altLang="ru-RU" dirty="0" smtClean="0"/>
              <a:t> vivo. </a:t>
            </a:r>
            <a:r>
              <a:rPr lang="ru-RU" altLang="ru-RU" i="1" dirty="0" smtClean="0"/>
              <a:t>X. </a:t>
            </a:r>
            <a:r>
              <a:rPr lang="ru-RU" altLang="ru-RU" i="1" dirty="0" err="1" smtClean="0"/>
              <a:t>laevis</a:t>
            </a:r>
            <a:r>
              <a:rPr lang="ru-RU" altLang="ru-RU" i="1" dirty="0" smtClean="0"/>
              <a:t> </a:t>
            </a:r>
            <a:r>
              <a:rPr lang="ru-RU" altLang="ru-RU" dirty="0" smtClean="0"/>
              <a:t>XL177 </a:t>
            </a:r>
            <a:r>
              <a:rPr lang="ru-RU" altLang="ru-RU" dirty="0" err="1" smtClean="0"/>
              <a:t>cells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were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fixed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and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processed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for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combined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immunofluorescence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for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tubulin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and</a:t>
            </a:r>
            <a:r>
              <a:rPr lang="ru-RU" altLang="ru-RU" dirty="0" smtClean="0"/>
              <a:t> FISH </a:t>
            </a:r>
            <a:r>
              <a:rPr lang="ru-RU" altLang="ru-RU" dirty="0" err="1" smtClean="0"/>
              <a:t>as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described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in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the</a:t>
            </a:r>
            <a:r>
              <a:rPr lang="ru-RU" altLang="ru-RU" dirty="0" smtClean="0"/>
              <a:t> </a:t>
            </a:r>
            <a:r>
              <a:rPr lang="ru-RU" altLang="ru-RU" i="1" dirty="0" err="1" smtClean="0"/>
              <a:t>Materials</a:t>
            </a:r>
            <a:r>
              <a:rPr lang="ru-RU" altLang="ru-RU" i="1" dirty="0" smtClean="0"/>
              <a:t> </a:t>
            </a:r>
            <a:r>
              <a:rPr lang="ru-RU" altLang="ru-RU" i="1" dirty="0" err="1" smtClean="0"/>
              <a:t>and</a:t>
            </a:r>
            <a:r>
              <a:rPr lang="ru-RU" altLang="ru-RU" i="1" dirty="0" smtClean="0"/>
              <a:t> </a:t>
            </a:r>
            <a:r>
              <a:rPr lang="ru-RU" altLang="ru-RU" i="1" dirty="0" err="1" smtClean="0"/>
              <a:t>Methods</a:t>
            </a:r>
            <a:r>
              <a:rPr lang="ru-RU" altLang="ru-RU" dirty="0" smtClean="0"/>
              <a:t>. (A) </a:t>
            </a:r>
            <a:r>
              <a:rPr lang="ru-RU" altLang="ru-RU" dirty="0" err="1" smtClean="0"/>
              <a:t>The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fluorescence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hybridization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signal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for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the</a:t>
            </a:r>
            <a:r>
              <a:rPr lang="ru-RU" altLang="ru-RU" dirty="0" smtClean="0"/>
              <a:t> MT-</a:t>
            </a:r>
            <a:r>
              <a:rPr lang="ru-RU" altLang="ru-RU" dirty="0" err="1" smtClean="0"/>
              <a:t>RNAs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incenp</a:t>
            </a:r>
            <a:r>
              <a:rPr lang="ru-RU" altLang="ru-RU" dirty="0" smtClean="0"/>
              <a:t>, </a:t>
            </a:r>
            <a:r>
              <a:rPr lang="ru-RU" altLang="ru-RU" dirty="0" err="1" smtClean="0"/>
              <a:t>xrhamm</a:t>
            </a:r>
            <a:r>
              <a:rPr lang="ru-RU" altLang="ru-RU" dirty="0" smtClean="0"/>
              <a:t>, </a:t>
            </a:r>
            <a:r>
              <a:rPr lang="ru-RU" altLang="ru-RU" dirty="0" err="1" smtClean="0"/>
              <a:t>and</a:t>
            </a:r>
            <a:r>
              <a:rPr lang="ru-RU" altLang="ru-RU" dirty="0" smtClean="0"/>
              <a:t> tpx2. β-</a:t>
            </a:r>
            <a:r>
              <a:rPr lang="ru-RU" altLang="ru-RU" dirty="0" err="1" smtClean="0"/>
              <a:t>actin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was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used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as</a:t>
            </a:r>
            <a:r>
              <a:rPr lang="ru-RU" altLang="ru-RU" dirty="0" smtClean="0"/>
              <a:t> a </a:t>
            </a:r>
            <a:r>
              <a:rPr lang="ru-RU" altLang="ru-RU" dirty="0" err="1" smtClean="0"/>
              <a:t>control</a:t>
            </a:r>
            <a:r>
              <a:rPr lang="ru-RU" altLang="ru-RU" dirty="0" smtClean="0"/>
              <a:t>. (B) </a:t>
            </a:r>
            <a:r>
              <a:rPr lang="ru-RU" altLang="ru-RU" dirty="0" err="1" smtClean="0"/>
              <a:t>The</a:t>
            </a:r>
            <a:r>
              <a:rPr lang="ru-RU" altLang="ru-RU" dirty="0" smtClean="0"/>
              <a:t> RNA </a:t>
            </a:r>
            <a:r>
              <a:rPr lang="ru-RU" altLang="ru-RU" dirty="0" err="1" smtClean="0"/>
              <a:t>signal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merged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with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tubulin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immunofluorescence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and</a:t>
            </a:r>
            <a:r>
              <a:rPr lang="ru-RU" altLang="ru-RU" dirty="0" smtClean="0"/>
              <a:t> DAPI </a:t>
            </a:r>
            <a:r>
              <a:rPr lang="ru-RU" altLang="ru-RU" dirty="0" err="1" smtClean="0"/>
              <a:t>staining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to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visualize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spindle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microtubules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and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chromatin</a:t>
            </a:r>
            <a:r>
              <a:rPr lang="ru-RU" altLang="ru-RU" dirty="0" smtClean="0"/>
              <a:t>. </a:t>
            </a:r>
            <a:r>
              <a:rPr lang="ru-RU" altLang="ru-RU" dirty="0" err="1" smtClean="0"/>
              <a:t>Scale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bar</a:t>
            </a:r>
            <a:r>
              <a:rPr lang="ru-RU" altLang="ru-RU" dirty="0" smtClean="0"/>
              <a:t>, 10 </a:t>
            </a:r>
            <a:r>
              <a:rPr lang="ru-RU" altLang="ru-RU" dirty="0" err="1" smtClean="0"/>
              <a:t>μm</a:t>
            </a:r>
            <a:r>
              <a:rPr lang="ru-RU" altLang="ru-RU" dirty="0" smtClean="0"/>
              <a:t>. (C) A </a:t>
            </a:r>
            <a:r>
              <a:rPr lang="ru-RU" altLang="ru-RU" dirty="0" err="1" smtClean="0"/>
              <a:t>selected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area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of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the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panels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in</a:t>
            </a:r>
            <a:r>
              <a:rPr lang="ru-RU" altLang="ru-RU" dirty="0" smtClean="0"/>
              <a:t> B </a:t>
            </a:r>
            <a:r>
              <a:rPr lang="ru-RU" altLang="ru-RU" dirty="0" err="1" smtClean="0"/>
              <a:t>were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enlarged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four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times</a:t>
            </a:r>
            <a:r>
              <a:rPr lang="ru-RU" altLang="ru-RU" dirty="0" smtClean="0"/>
              <a:t>. </a:t>
            </a:r>
            <a:r>
              <a:rPr lang="ru-RU" altLang="ru-RU" dirty="0" err="1" smtClean="0"/>
              <a:t>Scale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bar</a:t>
            </a:r>
            <a:r>
              <a:rPr lang="ru-RU" altLang="ru-RU" dirty="0" smtClean="0"/>
              <a:t>, 2.5 </a:t>
            </a:r>
            <a:r>
              <a:rPr lang="ru-RU" altLang="ru-RU" dirty="0" err="1" smtClean="0"/>
              <a:t>μm</a:t>
            </a:r>
            <a:r>
              <a:rPr lang="ru-RU" alt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10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87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19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7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2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55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73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43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13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06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15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57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8F6BA-C977-41F1-B34B-5F63FCC5D1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0A83F-C8EA-481D-89E6-D1CF3E1D6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41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50980" y="3162644"/>
            <a:ext cx="8041593" cy="160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Механизмы, лежащие в основе полифункциональности гена 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NXF</a:t>
            </a:r>
            <a:r>
              <a:rPr lang="ru-RU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ru-RU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8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у</a:t>
            </a:r>
            <a:r>
              <a:rPr lang="ru-RU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Drosophila melanogaster</a:t>
            </a:r>
            <a:endPara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22076" y="6132343"/>
            <a:ext cx="9129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i="1" baseline="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Saint-Petersburg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University, Russia, 199034, Saint-Petersburg,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Universitetskaya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nab., 7–9</a:t>
            </a:r>
            <a:endParaRPr lang="ru-RU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A.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Tsyb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Medical Radiological Research 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Center,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Russia, 249036,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Obninsk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Koroleva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str., 4.</a:t>
            </a:r>
            <a:endParaRPr lang="ru-RU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49274" y="2206740"/>
            <a:ext cx="5645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Голубкова </a:t>
            </a:r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Е.В.</a:t>
            </a:r>
            <a:r>
              <a:rPr lang="ru-RU" sz="20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Якимова </a:t>
            </a:r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А.О.</a:t>
            </a:r>
            <a:r>
              <a:rPr lang="ru-RU" sz="20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, Мамон </a:t>
            </a:r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Л.А.</a:t>
            </a:r>
            <a:r>
              <a:rPr lang="ru-RU" sz="20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ru-RU" sz="20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302" y="565027"/>
            <a:ext cx="1264736" cy="163845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89138" y="775929"/>
            <a:ext cx="71652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«Наука СПбГУ – 2022</a:t>
            </a:r>
            <a:r>
              <a:rPr lang="ru-RU" alt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»</a:t>
            </a:r>
          </a:p>
          <a:p>
            <a:pPr algn="ctr"/>
            <a:r>
              <a:rPr lang="ru-RU" alt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21 </a:t>
            </a:r>
            <a:r>
              <a:rPr lang="ru-RU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ноября 2022</a:t>
            </a:r>
          </a:p>
        </p:txBody>
      </p:sp>
    </p:spTree>
    <p:extLst>
      <p:ext uri="{BB962C8B-B14F-4D97-AF65-F5344CB8AC3E}">
        <p14:creationId xmlns:p14="http://schemas.microsoft.com/office/powerpoint/2010/main" val="2446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572430" y="281206"/>
            <a:ext cx="69941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Семейство  генов </a:t>
            </a:r>
            <a:r>
              <a:rPr lang="en-US" altLang="ru-RU" sz="24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nxf</a:t>
            </a:r>
            <a:r>
              <a:rPr lang="en-US" altLang="ru-RU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ru-RU" sz="24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ru-RU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uclear </a:t>
            </a:r>
            <a:r>
              <a:rPr lang="en-US" altLang="ru-RU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ru-RU" sz="2400" b="1" u="sng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ru-RU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r>
              <a:rPr lang="en-US" altLang="ru-RU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24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ru-RU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ru-RU" altLang="ru-RU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4982839" y="1012874"/>
            <a:ext cx="18437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H.sapiens</a:t>
            </a:r>
            <a:endParaRPr lang="ru-RU" altLang="ru-RU" sz="2400" b="1" i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4339756" y="1585973"/>
            <a:ext cx="3972947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Hs nxf1 =  </a:t>
            </a:r>
            <a:r>
              <a:rPr lang="en-US" altLang="ru-RU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Tap</a:t>
            </a:r>
            <a:r>
              <a:rPr lang="ru-RU" altLang="ru-RU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–</a:t>
            </a:r>
            <a:r>
              <a:rPr lang="ru-RU" altLang="ru-RU" sz="2800" b="1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хромосома 11</a:t>
            </a:r>
            <a:endParaRPr lang="en-US" altLang="ru-RU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ru-RU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Hs nsf2</a:t>
            </a:r>
          </a:p>
          <a:p>
            <a:r>
              <a:rPr lang="en-US" altLang="ru-RU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Hs nxf3</a:t>
            </a:r>
            <a:endParaRPr lang="en-US" altLang="ru-RU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en-US" altLang="ru-RU" sz="2400" b="1" i="1" dirty="0">
                <a:solidFill>
                  <a:srgbClr val="9900CC"/>
                </a:solidFill>
                <a:latin typeface="Times New Roman" panose="02020603050405020304" pitchFamily="18" charset="0"/>
              </a:rPr>
              <a:t>Hs nxf4 </a:t>
            </a:r>
            <a:r>
              <a:rPr lang="ru-RU" altLang="ru-RU" sz="2400" b="1" i="1" dirty="0" smtClean="0">
                <a:solidFill>
                  <a:srgbClr val="9900CC"/>
                </a:solidFill>
                <a:latin typeface="Times New Roman" panose="02020603050405020304" pitchFamily="18" charset="0"/>
              </a:rPr>
              <a:t>     </a:t>
            </a:r>
            <a:endParaRPr lang="ru-RU" altLang="ru-RU" sz="2400" b="1" i="1" dirty="0">
              <a:solidFill>
                <a:srgbClr val="9900CC"/>
              </a:solidFill>
              <a:latin typeface="Times New Roman" panose="02020603050405020304" pitchFamily="18" charset="0"/>
            </a:endParaRPr>
          </a:p>
          <a:p>
            <a:r>
              <a:rPr lang="en-US" altLang="ru-RU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Hs </a:t>
            </a:r>
            <a:r>
              <a:rPr lang="en-US" altLang="ru-RU" sz="2400" b="1" i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nxf5</a:t>
            </a:r>
            <a:endParaRPr lang="en-US" altLang="ru-RU" sz="2400" b="1" i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2" name="AutoShape 6"/>
          <p:cNvSpPr>
            <a:spLocks/>
          </p:cNvSpPr>
          <p:nvPr/>
        </p:nvSpPr>
        <p:spPr bwMode="auto">
          <a:xfrm>
            <a:off x="5601227" y="2172060"/>
            <a:ext cx="381000" cy="1295400"/>
          </a:xfrm>
          <a:prstGeom prst="rightBrace">
            <a:avLst>
              <a:gd name="adj1" fmla="val 28333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6050734" y="2593983"/>
            <a:ext cx="16878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20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Х-хромосома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8618609" y="1344845"/>
            <a:ext cx="27655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D.melanogaster</a:t>
            </a:r>
            <a:endParaRPr lang="ru-RU" altLang="ru-RU" sz="2400" b="1" i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8109978" y="1882175"/>
            <a:ext cx="387753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Dm nxf1 = sbr</a:t>
            </a:r>
            <a:r>
              <a:rPr lang="en-US" altLang="ru-RU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–</a:t>
            </a:r>
            <a:r>
              <a:rPr lang="ru-RU" altLang="ru-RU" sz="2400" b="1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000" b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Х-хромосома</a:t>
            </a:r>
            <a:endParaRPr lang="en-US" altLang="ru-RU" sz="2000" b="1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r>
              <a:rPr lang="en-US" altLang="ru-RU" sz="2400" b="1" i="1" dirty="0">
                <a:solidFill>
                  <a:srgbClr val="008080"/>
                </a:solidFill>
                <a:latin typeface="Times New Roman" panose="02020603050405020304" pitchFamily="18" charset="0"/>
              </a:rPr>
              <a:t>Dm nxf2</a:t>
            </a:r>
          </a:p>
          <a:p>
            <a:r>
              <a:rPr lang="en-US" altLang="ru-RU" sz="2400" b="1" i="1" dirty="0">
                <a:solidFill>
                  <a:srgbClr val="008080"/>
                </a:solidFill>
                <a:latin typeface="Times New Roman" panose="02020603050405020304" pitchFamily="18" charset="0"/>
              </a:rPr>
              <a:t>Dm nxf3</a:t>
            </a:r>
          </a:p>
          <a:p>
            <a:r>
              <a:rPr lang="en-US" altLang="ru-RU" sz="2400" b="1" i="1" dirty="0">
                <a:solidFill>
                  <a:srgbClr val="339966"/>
                </a:solidFill>
                <a:latin typeface="Times New Roman" panose="02020603050405020304" pitchFamily="18" charset="0"/>
              </a:rPr>
              <a:t>Dm nxf4 </a:t>
            </a:r>
            <a:r>
              <a:rPr lang="ru-RU" altLang="ru-RU" sz="2400" b="1" i="1" dirty="0" smtClean="0">
                <a:solidFill>
                  <a:srgbClr val="3399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400" b="1" i="1" dirty="0" smtClean="0">
                <a:solidFill>
                  <a:srgbClr val="339966"/>
                </a:solidFill>
                <a:latin typeface="Times New Roman" panose="02020603050405020304" pitchFamily="18" charset="0"/>
              </a:rPr>
              <a:t> – </a:t>
            </a:r>
            <a:r>
              <a:rPr lang="ru-RU" altLang="ru-RU" sz="2400" b="1" i="1" dirty="0" smtClean="0">
                <a:solidFill>
                  <a:srgbClr val="3399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000" b="1" dirty="0" smtClean="0">
                <a:solidFill>
                  <a:srgbClr val="339966"/>
                </a:solidFill>
                <a:latin typeface="Times New Roman" panose="02020603050405020304" pitchFamily="18" charset="0"/>
              </a:rPr>
              <a:t>3R</a:t>
            </a:r>
            <a:endParaRPr lang="ru-RU" altLang="ru-RU" sz="2000" b="1" dirty="0">
              <a:solidFill>
                <a:srgbClr val="3399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6" name="AutoShape 10"/>
          <p:cNvSpPr>
            <a:spLocks/>
          </p:cNvSpPr>
          <p:nvPr/>
        </p:nvSpPr>
        <p:spPr bwMode="auto">
          <a:xfrm>
            <a:off x="9502793" y="2461185"/>
            <a:ext cx="228600" cy="533400"/>
          </a:xfrm>
          <a:prstGeom prst="rightBrace">
            <a:avLst>
              <a:gd name="adj1" fmla="val 19444"/>
              <a:gd name="adj2" fmla="val 50000"/>
            </a:avLst>
          </a:prstGeom>
          <a:noFill/>
          <a:ln w="38100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9766520" y="2495170"/>
            <a:ext cx="5397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000" b="1" dirty="0">
                <a:solidFill>
                  <a:srgbClr val="008080"/>
                </a:solidFill>
                <a:latin typeface="Times New Roman" panose="02020603050405020304" pitchFamily="18" charset="0"/>
              </a:rPr>
              <a:t>3</a:t>
            </a:r>
            <a:r>
              <a:rPr lang="en-US" altLang="ru-RU" sz="2000" b="1" dirty="0">
                <a:solidFill>
                  <a:srgbClr val="008080"/>
                </a:solidFill>
                <a:latin typeface="Times New Roman" panose="02020603050405020304" pitchFamily="18" charset="0"/>
              </a:rPr>
              <a:t>L</a:t>
            </a:r>
            <a:endParaRPr lang="ru-RU" altLang="ru-RU" sz="2000" b="1" dirty="0">
              <a:solidFill>
                <a:srgbClr val="00808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5044567" y="4322838"/>
            <a:ext cx="20281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M.musculus</a:t>
            </a:r>
            <a:endParaRPr lang="ru-RU" altLang="ru-RU" sz="2400" b="1" i="1" dirty="0">
              <a:solidFill>
                <a:srgbClr val="C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4339756" y="4876149"/>
            <a:ext cx="326839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Mm </a:t>
            </a:r>
            <a:r>
              <a:rPr lang="en-US" altLang="ru-RU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nxf1</a:t>
            </a:r>
            <a:r>
              <a:rPr lang="ru-RU" altLang="ru-RU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–</a:t>
            </a:r>
            <a:r>
              <a:rPr lang="ru-RU" altLang="ru-RU" sz="2000" b="1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хромосома </a:t>
            </a:r>
            <a:r>
              <a:rPr lang="ru-RU" altLang="ru-RU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altLang="ru-RU" sz="2000" b="1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endParaRPr lang="en-US" altLang="ru-RU" sz="2000" b="1" i="1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r>
              <a:rPr lang="en-US" altLang="ru-RU" sz="2400" b="1" i="1" dirty="0">
                <a:solidFill>
                  <a:srgbClr val="990033"/>
                </a:solidFill>
                <a:latin typeface="Times New Roman" panose="02020603050405020304" pitchFamily="18" charset="0"/>
              </a:rPr>
              <a:t>Mm nxf2</a:t>
            </a:r>
          </a:p>
          <a:p>
            <a:r>
              <a:rPr lang="en-US" altLang="ru-RU" sz="2400" b="1" i="1" dirty="0">
                <a:solidFill>
                  <a:srgbClr val="990033"/>
                </a:solidFill>
                <a:latin typeface="Times New Roman" panose="02020603050405020304" pitchFamily="18" charset="0"/>
              </a:rPr>
              <a:t>Mm nxf3</a:t>
            </a:r>
          </a:p>
          <a:p>
            <a:r>
              <a:rPr lang="en-US" altLang="ru-RU" sz="2400" b="1" i="1" dirty="0">
                <a:solidFill>
                  <a:srgbClr val="990033"/>
                </a:solidFill>
                <a:latin typeface="Times New Roman" panose="02020603050405020304" pitchFamily="18" charset="0"/>
              </a:rPr>
              <a:t>Mm nxf7</a:t>
            </a:r>
            <a:endParaRPr lang="ru-RU" altLang="ru-RU" sz="2400" b="1" i="1" dirty="0">
              <a:solidFill>
                <a:srgbClr val="9900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70" name="AutoShape 14"/>
          <p:cNvSpPr>
            <a:spLocks/>
          </p:cNvSpPr>
          <p:nvPr/>
        </p:nvSpPr>
        <p:spPr bwMode="auto">
          <a:xfrm>
            <a:off x="5825827" y="5371532"/>
            <a:ext cx="333378" cy="940037"/>
          </a:xfrm>
          <a:prstGeom prst="rightBrace">
            <a:avLst>
              <a:gd name="adj1" fmla="val 19485"/>
              <a:gd name="adj2" fmla="val 50000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ru-RU" altLang="ru-RU">
              <a:solidFill>
                <a:srgbClr val="990033"/>
              </a:solidFill>
            </a:endParaRPr>
          </a:p>
        </p:txBody>
      </p:sp>
      <p:sp>
        <p:nvSpPr>
          <p:cNvPr id="45071" name="Text Box 15"/>
          <p:cNvSpPr txBox="1">
            <a:spLocks noChangeArrowheads="1"/>
          </p:cNvSpPr>
          <p:nvPr/>
        </p:nvSpPr>
        <p:spPr bwMode="auto">
          <a:xfrm>
            <a:off x="6228769" y="5588543"/>
            <a:ext cx="16878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2000" b="1" dirty="0" smtClean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Х-хромосома</a:t>
            </a:r>
            <a:endParaRPr lang="ru-RU" altLang="ru-RU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73" name="Text Box 17"/>
          <p:cNvSpPr txBox="1">
            <a:spLocks noChangeArrowheads="1"/>
          </p:cNvSpPr>
          <p:nvPr/>
        </p:nvSpPr>
        <p:spPr bwMode="auto">
          <a:xfrm>
            <a:off x="9431466" y="5359943"/>
            <a:ext cx="237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 err="1">
                <a:solidFill>
                  <a:srgbClr val="0066FF"/>
                </a:solidFill>
                <a:latin typeface="Courier New" panose="02070309020205020404" pitchFamily="49" charset="0"/>
              </a:rPr>
              <a:t>S.cerevisiae</a:t>
            </a:r>
            <a:endParaRPr lang="ru-RU" altLang="ru-RU" sz="2400" b="1" i="1" dirty="0">
              <a:solidFill>
                <a:srgbClr val="0066FF"/>
              </a:solidFill>
              <a:latin typeface="Courier New" panose="02070309020205020404" pitchFamily="49" charset="0"/>
            </a:endParaRPr>
          </a:p>
        </p:txBody>
      </p:sp>
      <p:sp>
        <p:nvSpPr>
          <p:cNvPr id="45074" name="Text Box 18"/>
          <p:cNvSpPr txBox="1">
            <a:spLocks noChangeArrowheads="1"/>
          </p:cNvSpPr>
          <p:nvPr/>
        </p:nvSpPr>
        <p:spPr bwMode="auto">
          <a:xfrm>
            <a:off x="9433522" y="5897274"/>
            <a:ext cx="25058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ru-RU" sz="24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nxf1 = </a:t>
            </a:r>
            <a:r>
              <a:rPr lang="en-US" altLang="ru-RU" sz="2400" b="1" i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Mex67p</a:t>
            </a:r>
            <a:endParaRPr lang="ru-RU" altLang="ru-RU" sz="2400" b="1" i="1" dirty="0" smtClean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хромосома 16</a:t>
            </a:r>
            <a:endParaRPr lang="ru-RU" altLang="ru-RU" sz="20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0" y="143916"/>
            <a:ext cx="3846620" cy="6489472"/>
          </a:xfrm>
          <a:prstGeom prst="rect">
            <a:avLst/>
          </a:prstGeom>
        </p:spPr>
      </p:pic>
      <p:sp>
        <p:nvSpPr>
          <p:cNvPr id="22" name="Прямоугольник 1"/>
          <p:cNvSpPr>
            <a:spLocks noChangeArrowheads="1"/>
          </p:cNvSpPr>
          <p:nvPr/>
        </p:nvSpPr>
        <p:spPr bwMode="auto">
          <a:xfrm>
            <a:off x="1291151" y="6457595"/>
            <a:ext cx="2406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ru-RU" alt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Mor</a:t>
            </a:r>
            <a:r>
              <a:rPr lang="en-US" altLang="ru-RU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US" altLang="ru-RU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</a:t>
            </a:r>
            <a:r>
              <a:rPr lang="ru-RU" altLang="ru-RU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ru-RU" alt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2014)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755024" y="3780749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C.elegans</a:t>
            </a:r>
            <a:endParaRPr lang="ru-RU" sz="24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109978" y="4294443"/>
            <a:ext cx="2942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Ce nxf1 </a:t>
            </a:r>
            <a:r>
              <a:rPr lang="ru-RU" altLang="ru-RU" sz="2000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–</a:t>
            </a:r>
            <a:r>
              <a:rPr lang="ru-RU" altLang="ru-RU" sz="2000" b="1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хромосома </a:t>
            </a:r>
            <a:r>
              <a:rPr lang="en-US" altLang="ru-RU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altLang="ru-RU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400" b="1" i="1" dirty="0">
                <a:solidFill>
                  <a:srgbClr val="40EB03"/>
                </a:solidFill>
                <a:latin typeface="Times New Roman" panose="02020603050405020304" pitchFamily="18" charset="0"/>
              </a:rPr>
              <a:t>Ce </a:t>
            </a:r>
            <a:r>
              <a:rPr lang="en-US" altLang="ru-RU" sz="2400" b="1" i="1" dirty="0" smtClean="0">
                <a:solidFill>
                  <a:srgbClr val="40EB03"/>
                </a:solidFill>
                <a:latin typeface="Times New Roman" panose="02020603050405020304" pitchFamily="18" charset="0"/>
              </a:rPr>
              <a:t>nxf2 </a:t>
            </a:r>
            <a:r>
              <a:rPr lang="ru-RU" altLang="ru-RU" sz="2000" b="1" i="1" dirty="0">
                <a:solidFill>
                  <a:srgbClr val="40EB03"/>
                </a:solidFill>
                <a:latin typeface="Times New Roman" panose="02020603050405020304" pitchFamily="18" charset="0"/>
              </a:rPr>
              <a:t>– </a:t>
            </a:r>
            <a:r>
              <a:rPr lang="ru-RU" altLang="ru-RU" sz="2000" b="1" dirty="0">
                <a:solidFill>
                  <a:srgbClr val="40E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хромосома </a:t>
            </a:r>
            <a:r>
              <a:rPr lang="en-US" altLang="ru-RU" sz="2000" b="1" dirty="0" smtClean="0">
                <a:solidFill>
                  <a:srgbClr val="40E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277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" y="212542"/>
            <a:ext cx="59340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26063" y="3033185"/>
            <a:ext cx="237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>
                <a:solidFill>
                  <a:srgbClr val="C00000"/>
                </a:solidFill>
                <a:latin typeface="Courier New" panose="02070309020205020404" pitchFamily="49" charset="0"/>
              </a:rPr>
              <a:t>Mus </a:t>
            </a:r>
            <a:r>
              <a:rPr lang="en-US" altLang="ru-RU" sz="2400" b="1" i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musculus</a:t>
            </a:r>
            <a:endParaRPr lang="ru-RU" altLang="ru-RU" sz="2400" b="1" i="1" dirty="0">
              <a:solidFill>
                <a:srgbClr val="C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4143376"/>
            <a:ext cx="59340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8289662" y="5477718"/>
            <a:ext cx="237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 b="1" i="1" dirty="0">
                <a:solidFill>
                  <a:srgbClr val="C00000"/>
                </a:solidFill>
                <a:latin typeface="Courier New" panose="02070309020205020404" pitchFamily="49" charset="0"/>
              </a:rPr>
              <a:t>Homo sapiens</a:t>
            </a:r>
            <a:endParaRPr lang="ru-RU" altLang="ru-RU" sz="2400" b="1" i="1" dirty="0">
              <a:solidFill>
                <a:srgbClr val="C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851854" y="974542"/>
            <a:ext cx="533401" cy="3810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895600" y="6248400"/>
            <a:ext cx="914400" cy="3810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 rot="1938875">
            <a:off x="5808663" y="4121151"/>
            <a:ext cx="393700" cy="860425"/>
          </a:xfrm>
          <a:prstGeom prst="ellips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ru-RU" altLang="ru-RU"/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 rot="1938875">
            <a:off x="7543800" y="4114801"/>
            <a:ext cx="393700" cy="860425"/>
          </a:xfrm>
          <a:prstGeom prst="ellips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 rot="2693882">
            <a:off x="4188779" y="174442"/>
            <a:ext cx="369888" cy="60960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5035760" y="3569138"/>
            <a:ext cx="2873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 b="1" dirty="0">
                <a:latin typeface="Courier New" panose="02070309020205020404" pitchFamily="49" charset="0"/>
              </a:rPr>
              <a:t>(Sasaki et al.., 2005)</a:t>
            </a:r>
            <a:endParaRPr lang="ru-RU" altLang="ru-RU" sz="1600" b="1" dirty="0">
              <a:latin typeface="Courier New" panose="02070309020205020404" pitchFamily="49" charset="0"/>
            </a:endParaRP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8136991" y="6014385"/>
            <a:ext cx="29001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(Herold et al., 2001)</a:t>
            </a:r>
            <a:r>
              <a:rPr lang="ru-RU" altLang="ru-RU" sz="1600" b="1" dirty="0"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851854" y="1812742"/>
            <a:ext cx="533400" cy="304800"/>
          </a:xfrm>
          <a:prstGeom prst="rect">
            <a:avLst/>
          </a:prstGeom>
          <a:noFill/>
          <a:ln w="57150">
            <a:solidFill>
              <a:srgbClr val="9900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851854" y="2346142"/>
            <a:ext cx="533400" cy="304800"/>
          </a:xfrm>
          <a:prstGeom prst="rect">
            <a:avLst/>
          </a:prstGeom>
          <a:noFill/>
          <a:ln w="57150">
            <a:solidFill>
              <a:srgbClr val="9900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6400800" y="6248400"/>
            <a:ext cx="685800" cy="381000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4648200" y="6248400"/>
            <a:ext cx="762000" cy="381000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6743700" y="144939"/>
            <a:ext cx="4440924" cy="4563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ru-RU" sz="2400" b="1" i="1" dirty="0">
                <a:solidFill>
                  <a:srgbClr val="00B0F0"/>
                </a:solidFill>
                <a:latin typeface="Courier New" panose="02070309020205020404" pitchFamily="49" charset="0"/>
              </a:rPr>
              <a:t>Drosophila </a:t>
            </a:r>
            <a:r>
              <a:rPr lang="en-US" altLang="ru-RU" sz="2400" b="1" i="1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melanogaster</a:t>
            </a:r>
            <a:endParaRPr lang="en-US" altLang="ru-RU" sz="2400" b="1" i="1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26646" name="Text Box 22"/>
          <p:cNvSpPr txBox="1">
            <a:spLocks noChangeArrowheads="1"/>
          </p:cNvSpPr>
          <p:nvPr/>
        </p:nvSpPr>
        <p:spPr bwMode="auto">
          <a:xfrm>
            <a:off x="7688244" y="816090"/>
            <a:ext cx="1072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b="1" dirty="0"/>
              <a:t>Dm NXF1</a:t>
            </a:r>
            <a:endParaRPr lang="ru-RU" altLang="ru-RU" b="1" dirty="0"/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7688245" y="816090"/>
            <a:ext cx="1152525" cy="360362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648" name="Text Box 24"/>
          <p:cNvSpPr txBox="1">
            <a:spLocks noChangeArrowheads="1"/>
          </p:cNvSpPr>
          <p:nvPr/>
        </p:nvSpPr>
        <p:spPr bwMode="auto">
          <a:xfrm>
            <a:off x="10056813" y="1268413"/>
            <a:ext cx="476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/>
              <a:t>5.1</a:t>
            </a:r>
            <a:endParaRPr lang="ru-RU" altLang="ru-RU"/>
          </a:p>
        </p:txBody>
      </p:sp>
      <p:sp>
        <p:nvSpPr>
          <p:cNvPr id="26650" name="Text Box 26"/>
          <p:cNvSpPr txBox="1">
            <a:spLocks noChangeArrowheads="1"/>
          </p:cNvSpPr>
          <p:nvPr/>
        </p:nvSpPr>
        <p:spPr bwMode="auto">
          <a:xfrm>
            <a:off x="10056813" y="1844676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ru-RU"/>
              <a:t>3,5</a:t>
            </a:r>
            <a:endParaRPr lang="ru-RU" altLang="ru-RU"/>
          </a:p>
        </p:txBody>
      </p:sp>
      <p:sp>
        <p:nvSpPr>
          <p:cNvPr id="26651" name="Text Box 27"/>
          <p:cNvSpPr txBox="1">
            <a:spLocks noChangeArrowheads="1"/>
          </p:cNvSpPr>
          <p:nvPr/>
        </p:nvSpPr>
        <p:spPr bwMode="auto">
          <a:xfrm>
            <a:off x="10056813" y="836613"/>
            <a:ext cx="42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/>
              <a:t>kb</a:t>
            </a:r>
            <a:endParaRPr lang="ru-RU" altLang="ru-RU"/>
          </a:p>
        </p:txBody>
      </p:sp>
      <p:sp>
        <p:nvSpPr>
          <p:cNvPr id="26653" name="Line 29"/>
          <p:cNvSpPr>
            <a:spLocks noChangeShapeType="1"/>
          </p:cNvSpPr>
          <p:nvPr/>
        </p:nvSpPr>
        <p:spPr bwMode="auto">
          <a:xfrm flipH="1">
            <a:off x="5233355" y="904692"/>
            <a:ext cx="2889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2063751" y="5516563"/>
            <a:ext cx="360363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 rot="2693882">
            <a:off x="1848804" y="212542"/>
            <a:ext cx="369888" cy="6096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027" y="479242"/>
            <a:ext cx="2718279" cy="4390907"/>
          </a:xfrm>
          <a:prstGeom prst="rect">
            <a:avLst/>
          </a:prstGeom>
        </p:spPr>
      </p:pic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6807164" y="1277417"/>
            <a:ext cx="30235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 b="1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ru-RU" altLang="ru-RU" sz="1600" b="1" dirty="0" err="1" smtClean="0">
                <a:latin typeface="Courier New" panose="02070309020205020404" pitchFamily="49" charset="0"/>
                <a:cs typeface="Times New Roman" panose="02020603050405020304" pitchFamily="18" charset="0"/>
              </a:rPr>
              <a:t>Ацапкина</a:t>
            </a:r>
            <a:r>
              <a:rPr lang="ru-RU" altLang="ru-RU" sz="1600" b="1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 и </a:t>
            </a:r>
            <a:r>
              <a:rPr lang="ru-RU" altLang="ru-RU" sz="1600" b="1" dirty="0" err="1" smtClean="0">
                <a:latin typeface="Courier New" panose="02070309020205020404" pitchFamily="49" charset="0"/>
                <a:cs typeface="Times New Roman" panose="02020603050405020304" pitchFamily="18" charset="0"/>
              </a:rPr>
              <a:t>др</a:t>
            </a:r>
            <a:r>
              <a:rPr lang="en-US" altLang="ru-RU" sz="1600" b="1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., 201</a:t>
            </a:r>
            <a:r>
              <a:rPr lang="ru-RU" altLang="ru-RU" sz="1600" b="1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en-US" altLang="ru-RU" sz="1600" b="1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ru-RU" altLang="ru-RU" sz="1600" b="1" dirty="0" smtClean="0">
                <a:latin typeface="Courier New" panose="02070309020205020404" pitchFamily="49" charset="0"/>
              </a:rPr>
              <a:t> </a:t>
            </a:r>
            <a:endParaRPr lang="ru-RU" altLang="ru-RU" sz="1600" b="1" dirty="0"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399776" y="1875756"/>
            <a:ext cx="33532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РНК из яичников взрослых самок; </a:t>
            </a:r>
            <a:r>
              <a:rPr lang="ru-RU" sz="1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РНК из семенников взрослых самцов; </a:t>
            </a:r>
            <a:r>
              <a:rPr lang="ru-RU" sz="1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  РНК из нервных ганглиев личинок третьего возраста</a:t>
            </a:r>
            <a:endParaRPr lang="ru-RU" sz="1400" b="1" dirty="0"/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 flipH="1">
            <a:off x="11620032" y="2500550"/>
            <a:ext cx="267655" cy="3176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H="1">
            <a:off x="11649704" y="4241118"/>
            <a:ext cx="267655" cy="3176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9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38447" y="1156176"/>
            <a:ext cx="984022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2000" b="1" dirty="0" smtClean="0">
                <a:solidFill>
                  <a:srgbClr val="00B050"/>
                </a:solidFill>
                <a:latin typeface="Georgia" panose="02040502050405020303" pitchFamily="18" charset="0"/>
              </a:rPr>
              <a:t>Полиморфизм транскриптов и белковых продуктов</a:t>
            </a:r>
            <a:r>
              <a:rPr lang="ru-RU" altLang="ru-RU" sz="2000" dirty="0" smtClean="0">
                <a:latin typeface="Georgia" panose="02040502050405020303" pitchFamily="18" charset="0"/>
              </a:rPr>
              <a:t>, описанный для гена </a:t>
            </a:r>
            <a:r>
              <a:rPr lang="en-US" altLang="ru-RU" sz="2000" i="1" dirty="0" smtClean="0">
                <a:latin typeface="Georgia" panose="02040502050405020303" pitchFamily="18" charset="0"/>
              </a:rPr>
              <a:t>Dm </a:t>
            </a:r>
            <a:r>
              <a:rPr lang="en-US" altLang="ru-RU" sz="2000" i="1" dirty="0" err="1" smtClean="0">
                <a:latin typeface="Georgia" panose="02040502050405020303" pitchFamily="18" charset="0"/>
              </a:rPr>
              <a:t>nxf</a:t>
            </a:r>
            <a:r>
              <a:rPr lang="ru-RU" altLang="ru-RU" sz="2000" i="1" dirty="0" smtClean="0">
                <a:latin typeface="Georgia" panose="02040502050405020303" pitchFamily="18" charset="0"/>
              </a:rPr>
              <a:t>1</a:t>
            </a:r>
            <a:r>
              <a:rPr lang="ru-RU" altLang="ru-RU" sz="2000" dirty="0" smtClean="0">
                <a:latin typeface="Georgia" panose="02040502050405020303" pitchFamily="18" charset="0"/>
              </a:rPr>
              <a:t>, отражает характер эволюционной </a:t>
            </a:r>
            <a:r>
              <a:rPr lang="ru-RU" altLang="ru-RU" sz="2000" b="1" dirty="0" smtClean="0">
                <a:solidFill>
                  <a:srgbClr val="0066FF"/>
                </a:solidFill>
                <a:latin typeface="Georgia" panose="02040502050405020303" pitchFamily="18" charset="0"/>
              </a:rPr>
              <a:t>дивергенции и специализации</a:t>
            </a:r>
            <a:r>
              <a:rPr lang="ru-RU" altLang="ru-RU" sz="2000" dirty="0" smtClean="0">
                <a:latin typeface="Georgia" panose="02040502050405020303" pitchFamily="18" charset="0"/>
              </a:rPr>
              <a:t> </a:t>
            </a:r>
            <a:r>
              <a:rPr lang="ru-RU" altLang="ru-RU" sz="2000" b="1" dirty="0" smtClean="0">
                <a:solidFill>
                  <a:srgbClr val="0066FF"/>
                </a:solidFill>
                <a:latin typeface="Georgia" panose="02040502050405020303" pitchFamily="18" charset="0"/>
              </a:rPr>
              <a:t>транспортных рецепторов, принадлежащих семейству </a:t>
            </a:r>
            <a:r>
              <a:rPr lang="en-US" altLang="ru-RU" sz="2000" b="1" dirty="0" smtClean="0">
                <a:solidFill>
                  <a:srgbClr val="0066FF"/>
                </a:solidFill>
                <a:latin typeface="Georgia" panose="02040502050405020303" pitchFamily="18" charset="0"/>
              </a:rPr>
              <a:t>NXF</a:t>
            </a:r>
            <a:r>
              <a:rPr lang="ru-RU" altLang="ru-RU" sz="2000" dirty="0" smtClean="0">
                <a:latin typeface="Georgia" panose="02040502050405020303" pitchFamily="18" charset="0"/>
              </a:rPr>
              <a:t> и обеспечивающих перемещение в клетке различных мРНК.</a:t>
            </a:r>
          </a:p>
          <a:p>
            <a:pPr algn="just"/>
            <a:r>
              <a:rPr lang="ru-RU" altLang="ru-RU" sz="2000" dirty="0" smtClean="0">
                <a:latin typeface="Georgia" panose="02040502050405020303" pitchFamily="18" charset="0"/>
              </a:rPr>
              <a:t> </a:t>
            </a:r>
          </a:p>
          <a:p>
            <a:pPr algn="just"/>
            <a:r>
              <a:rPr lang="ru-RU" altLang="ru-RU" sz="2000" b="1" dirty="0" smtClean="0">
                <a:solidFill>
                  <a:srgbClr val="00B050"/>
                </a:solidFill>
                <a:latin typeface="Georgia" panose="02040502050405020303" pitchFamily="18" charset="0"/>
              </a:rPr>
              <a:t>Продукты гена </a:t>
            </a:r>
            <a:r>
              <a:rPr lang="en-US" altLang="ru-RU" sz="2000" b="1" i="1" dirty="0" smtClean="0">
                <a:solidFill>
                  <a:srgbClr val="00B050"/>
                </a:solidFill>
                <a:latin typeface="Georgia" panose="02040502050405020303" pitchFamily="18" charset="0"/>
              </a:rPr>
              <a:t>Dm </a:t>
            </a:r>
            <a:r>
              <a:rPr lang="en-US" altLang="ru-RU" sz="2000" b="1" i="1" dirty="0" err="1" smtClean="0">
                <a:solidFill>
                  <a:srgbClr val="00B050"/>
                </a:solidFill>
                <a:latin typeface="Georgia" panose="02040502050405020303" pitchFamily="18" charset="0"/>
              </a:rPr>
              <a:t>nxf</a:t>
            </a:r>
            <a:r>
              <a:rPr lang="ru-RU" altLang="ru-RU" sz="2000" b="1" i="1" dirty="0" smtClean="0">
                <a:solidFill>
                  <a:srgbClr val="00B050"/>
                </a:solidFill>
                <a:latin typeface="Georgia" panose="02040502050405020303" pitchFamily="18" charset="0"/>
              </a:rPr>
              <a:t>1</a:t>
            </a:r>
            <a:r>
              <a:rPr lang="ru-RU" altLang="ru-RU" sz="2000" dirty="0" smtClean="0">
                <a:solidFill>
                  <a:srgbClr val="00B05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smtClean="0">
                <a:latin typeface="Georgia" panose="02040502050405020303" pitchFamily="18" charset="0"/>
              </a:rPr>
              <a:t>кроме универсальной функции – обеспечение </a:t>
            </a:r>
            <a:r>
              <a:rPr lang="ru-RU" altLang="ru-RU" sz="2000" dirty="0" smtClean="0">
                <a:latin typeface="Georgia" panose="02040502050405020303" pitchFamily="18" charset="0"/>
              </a:rPr>
              <a:t>экспорта </a:t>
            </a:r>
            <a:r>
              <a:rPr lang="ru-RU" altLang="ru-RU" sz="2000" dirty="0" smtClean="0">
                <a:latin typeface="Georgia" panose="02040502050405020303" pitchFamily="18" charset="0"/>
              </a:rPr>
              <a:t>большинства мРНК из ядра в цитоплазму – выполняют и </a:t>
            </a:r>
            <a:r>
              <a:rPr lang="ru-RU" altLang="ru-RU" sz="2000" b="1" dirty="0" smtClean="0">
                <a:solidFill>
                  <a:srgbClr val="C00000"/>
                </a:solidFill>
                <a:latin typeface="Georgia" panose="02040502050405020303" pitchFamily="18" charset="0"/>
              </a:rPr>
              <a:t>специализированные цитоплазматические функции</a:t>
            </a:r>
            <a:r>
              <a:rPr lang="ru-RU" altLang="ru-RU" sz="2000" dirty="0" smtClean="0">
                <a:latin typeface="Georgia" panose="02040502050405020303" pitchFamily="18" charset="0"/>
              </a:rPr>
              <a:t>. Выполняя специализированные функции, фактор </a:t>
            </a:r>
            <a:r>
              <a:rPr lang="en-US" altLang="ru-RU" sz="2000" dirty="0" smtClean="0">
                <a:latin typeface="Georgia" panose="02040502050405020303" pitchFamily="18" charset="0"/>
              </a:rPr>
              <a:t>Dm NXF</a:t>
            </a:r>
            <a:r>
              <a:rPr lang="ru-RU" altLang="ru-RU" sz="2400" dirty="0" smtClean="0">
                <a:latin typeface="Georgia" panose="02040502050405020303" pitchFamily="18" charset="0"/>
              </a:rPr>
              <a:t>1</a:t>
            </a:r>
            <a:r>
              <a:rPr lang="ru-RU" altLang="ru-RU" sz="2000" dirty="0" smtClean="0">
                <a:latin typeface="Georgia" panose="02040502050405020303" pitchFamily="18" charset="0"/>
              </a:rPr>
              <a:t> может входить в состав или участвовать в формировании макромолекулярных комплексов РНП, представляющих собой эволюционно древний </a:t>
            </a:r>
            <a:r>
              <a:rPr lang="ru-RU" altLang="ru-RU" sz="2000" b="1" dirty="0" smtClean="0">
                <a:solidFill>
                  <a:srgbClr val="0066FF"/>
                </a:solidFill>
                <a:latin typeface="Georgia" panose="02040502050405020303" pitchFamily="18" charset="0"/>
              </a:rPr>
              <a:t>способ хранения, передачи и реализации наследственной информации</a:t>
            </a:r>
            <a:r>
              <a:rPr lang="ru-RU" altLang="ru-RU" sz="2000" dirty="0" smtClean="0">
                <a:latin typeface="Georgia" panose="02040502050405020303" pitchFamily="18" charset="0"/>
              </a:rPr>
              <a:t>, имеющий особенное </a:t>
            </a:r>
            <a:r>
              <a:rPr lang="ru-RU" altLang="ru-RU" sz="2000" dirty="0" smtClean="0">
                <a:latin typeface="Georgia" panose="02040502050405020303" pitchFamily="18" charset="0"/>
              </a:rPr>
              <a:t>значение </a:t>
            </a:r>
            <a:r>
              <a:rPr lang="ru-RU" altLang="ru-RU" sz="2000" b="1" dirty="0" smtClean="0">
                <a:solidFill>
                  <a:srgbClr val="0066FF"/>
                </a:solidFill>
                <a:latin typeface="Georgia" panose="02040502050405020303" pitchFamily="18" charset="0"/>
              </a:rPr>
              <a:t>в стволовых, нервных, генеративных и эмбриональных клетках</a:t>
            </a:r>
            <a:r>
              <a:rPr lang="ru-RU" altLang="ru-RU" sz="2000" dirty="0" smtClean="0">
                <a:latin typeface="Georgia" panose="02040502050405020303" pitchFamily="18" charset="0"/>
              </a:rPr>
              <a:t>.</a:t>
            </a:r>
          </a:p>
          <a:p>
            <a:pPr algn="just"/>
            <a:endParaRPr lang="ru-RU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36599" y="1190144"/>
            <a:ext cx="6723367" cy="4401205"/>
            <a:chOff x="373846" y="2346591"/>
            <a:chExt cx="6723367" cy="4401205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73846" y="2346591"/>
              <a:ext cx="6723367" cy="44012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b="1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mpkrgggssqrynnnvgngg</a:t>
              </a:r>
              <a:r>
                <a:rPr lang="en-US" sz="2000" b="1" u="sng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grynapedfddfdved</a:t>
              </a:r>
              <a:r>
                <a:rPr lang="en-US" sz="2000" b="1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rqrrkdrnkrrvsfkpsqclhnkkdiklrpedlrrwdedddmsdmttavkdrptsrrrg</a:t>
              </a:r>
              <a:r>
                <a:rPr lang="en-US" sz="2000" b="1" dirty="0" smtClean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</a:t>
              </a:r>
              <a:r>
                <a:rPr lang="en-US" sz="2000" b="1" dirty="0" smtClean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</a:t>
              </a:r>
              <a:r>
                <a:rPr lang="en-US" sz="2000" b="1" dirty="0" smtClean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ip</a:t>
              </a:r>
              <a:r>
                <a:rPr lang="en-US" sz="2000" b="1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rgkfgklmpnsfg</a:t>
              </a:r>
              <a:r>
                <a:rPr lang="en-US" sz="2000" b="1" dirty="0" smtClean="0">
                  <a:solidFill>
                    <a:srgbClr val="FFC91D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wyqvtlqnaqiyeketllsallaamsphvfipqywrverncvifftddyeaaeriqhlgknghlpdgyrlmprvr</a:t>
              </a:r>
              <a:r>
                <a:rPr lang="en-US" sz="2000" b="1" dirty="0" smtClean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</a:t>
              </a:r>
              <a:r>
                <a:rPr lang="en-US" sz="2000" b="1" dirty="0" smtClean="0">
                  <a:solidFill>
                    <a:srgbClr val="1E52FA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</a:t>
              </a:r>
              <a:r>
                <a:rPr lang="en-US" sz="2000" b="1" dirty="0" smtClean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ip</a:t>
              </a:r>
              <a:r>
                <a:rPr lang="en-US" sz="2000" b="1" dirty="0" smtClean="0">
                  <a:solidFill>
                    <a:srgbClr val="FFC91D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lv</a:t>
              </a:r>
              <a:r>
                <a:rPr lang="en-US" sz="2000" b="1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aiddafkekmkvtmakryniqtkaldlsrfhadpdlkqvfcplfrqnvmgaaidimcdnip</a:t>
              </a:r>
              <a:r>
                <a:rPr lang="en-US" sz="2000" b="1" dirty="0" smtClean="0">
                  <a:solidFill>
                    <a:srgbClr val="48FC0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dlealnlndnsissmeafkgvekrlpnlkilylgdnkipslahlvvlrnlsilelvlknnpcrsrykdsqqfisevrrkfpklvkldgetlepqitfdlseqgrll</a:t>
              </a:r>
              <a:r>
                <a:rPr lang="en-US" sz="2000" b="1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etkasylcdvagae</a:t>
              </a:r>
              <a:r>
                <a:rPr lang="en-US" sz="2000" b="1" dirty="0" smtClean="0">
                  <a:solidFill>
                    <a:srgbClr val="FF00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vvrqfldqyfrifdsgnrqalldayhekamlsismpsasqagrlnsfwkfnrnlrrllngeenrtrnlkygrlacvstldewpktqhdrrtftvdltiyntsmmvftvtglfkelndetnnpasmelydvrhfartyvvvpqnngfcirne</a:t>
              </a:r>
              <a:r>
                <a:rPr lang="en-US" sz="2000" b="1" u="sng" dirty="0" smtClean="0">
                  <a:solidFill>
                    <a:srgbClr val="FF00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tifi</a:t>
              </a:r>
              <a:r>
                <a:rPr lang="en-US" sz="2000" b="1" u="sng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tnathe</a:t>
              </a:r>
              <a:r>
                <a:rPr lang="en-US" sz="2000" b="1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qvrefkrsqhqpapgampstssavtspqagaaaglqgrlnalgvatgpvailsgdplaatapvnsgsaaisttavapga</a:t>
              </a:r>
              <a:r>
                <a:rPr lang="en-US" sz="2000" b="1" u="sng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qde</a:t>
              </a:r>
              <a:r>
                <a:rPr lang="en-US" sz="2000" b="1" u="sng" dirty="0" smtClean="0">
                  <a:solidFill>
                    <a:srgbClr val="09B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stkmqmieamsaqsq</a:t>
              </a:r>
              <a:r>
                <a:rPr lang="en-US" sz="2000" b="1" dirty="0" smtClean="0">
                  <a:solidFill>
                    <a:srgbClr val="09B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mnviwsrkcleetnwdfnhaafvfeklf</a:t>
              </a:r>
              <a:r>
                <a:rPr lang="ru-RU" sz="2000" b="1" dirty="0" err="1" smtClean="0">
                  <a:solidFill>
                    <a:srgbClr val="09B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kenkippeafmk</a:t>
              </a:r>
              <a:endParaRPr lang="ru-RU" sz="2000" b="1" dirty="0">
                <a:solidFill>
                  <a:srgbClr val="09B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19"/>
            <p:cNvSpPr>
              <a:spLocks noChangeArrowheads="1"/>
            </p:cNvSpPr>
            <p:nvPr/>
          </p:nvSpPr>
          <p:spPr bwMode="auto">
            <a:xfrm>
              <a:off x="4210049" y="4498263"/>
              <a:ext cx="457201" cy="360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8F4A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altLang="ru-RU">
                <a:solidFill>
                  <a:srgbClr val="990099"/>
                </a:solidFill>
              </a:endParaRPr>
            </a:p>
          </p:txBody>
        </p:sp>
        <p:sp>
          <p:nvSpPr>
            <p:cNvPr id="5" name="Rectangle 19"/>
            <p:cNvSpPr>
              <a:spLocks noChangeArrowheads="1"/>
            </p:cNvSpPr>
            <p:nvPr/>
          </p:nvSpPr>
          <p:spPr bwMode="auto">
            <a:xfrm>
              <a:off x="6023644" y="4498263"/>
              <a:ext cx="500982" cy="360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8F4A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altLang="ru-RU">
                <a:solidFill>
                  <a:srgbClr val="990099"/>
                </a:solidFill>
              </a:endParaRPr>
            </a:p>
          </p:txBody>
        </p:sp>
        <p:sp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4541302" y="4858625"/>
              <a:ext cx="381594" cy="305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8F4A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altLang="ru-RU">
                <a:solidFill>
                  <a:srgbClr val="990099"/>
                </a:solidFill>
              </a:endParaRPr>
            </a:p>
          </p:txBody>
        </p:sp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2827339" y="6387434"/>
              <a:ext cx="506412" cy="289592"/>
            </a:xfrm>
            <a:prstGeom prst="rect">
              <a:avLst/>
            </a:prstGeom>
            <a:noFill/>
            <a:ln w="38100">
              <a:solidFill>
                <a:srgbClr val="00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8F4A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altLang="ru-RU">
                <a:solidFill>
                  <a:srgbClr val="990099"/>
                </a:solidFill>
              </a:endParaRPr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7184621" y="1775146"/>
            <a:ext cx="4709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FF0000"/>
                </a:solidFill>
              </a:rPr>
              <a:t>S</a:t>
            </a:r>
            <a:r>
              <a:rPr lang="en-US" altLang="ru-RU" b="1" dirty="0">
                <a:solidFill>
                  <a:srgbClr val="0000FF"/>
                </a:solidFill>
              </a:rPr>
              <a:t>x</a:t>
            </a:r>
            <a:r>
              <a:rPr lang="en-US" altLang="ru-RU" b="1" dirty="0">
                <a:solidFill>
                  <a:srgbClr val="FF0000"/>
                </a:solidFill>
              </a:rPr>
              <a:t>IP</a:t>
            </a:r>
            <a:r>
              <a:rPr lang="en-US" altLang="ru-RU" dirty="0">
                <a:solidFill>
                  <a:srgbClr val="000000"/>
                </a:solidFill>
              </a:rPr>
              <a:t> – </a:t>
            </a:r>
            <a:r>
              <a:rPr lang="ru-RU" altLang="ru-RU" dirty="0">
                <a:solidFill>
                  <a:srgbClr val="000000"/>
                </a:solidFill>
              </a:rPr>
              <a:t>последовательность, характерная для </a:t>
            </a:r>
            <a:r>
              <a:rPr lang="en-US" altLang="ru-RU" dirty="0" err="1">
                <a:solidFill>
                  <a:srgbClr val="000000"/>
                </a:solidFill>
              </a:rPr>
              <a:t>MtLS</a:t>
            </a:r>
            <a:r>
              <a:rPr lang="en-US" altLang="ru-RU" dirty="0">
                <a:solidFill>
                  <a:srgbClr val="000000"/>
                </a:solidFill>
              </a:rPr>
              <a:t> - “microtubule tip localization signal”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159966" y="3160683"/>
            <a:ext cx="1549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ru-RU" b="1" dirty="0">
                <a:solidFill>
                  <a:srgbClr val="FF0000"/>
                </a:solidFill>
                <a:latin typeface="Courier New" panose="02070309020205020404" pitchFamily="49" charset="0"/>
              </a:rPr>
              <a:t>r—l</a:t>
            </a:r>
            <a:r>
              <a:rPr lang="ru-RU" altLang="ru-RU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ru-RU" dirty="0">
                <a:solidFill>
                  <a:srgbClr val="000000"/>
                </a:solidFill>
              </a:rPr>
              <a:t>–</a:t>
            </a:r>
            <a:r>
              <a:rPr lang="ru-RU" altLang="ru-RU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ru-RU" dirty="0">
                <a:solidFill>
                  <a:srgbClr val="FF0000"/>
                </a:solidFill>
              </a:rPr>
              <a:t>D</a:t>
            </a:r>
            <a:r>
              <a:rPr lang="ru-RU" altLang="ru-RU" dirty="0">
                <a:solidFill>
                  <a:srgbClr val="FF0000"/>
                </a:solidFill>
              </a:rPr>
              <a:t>-</a:t>
            </a:r>
            <a:r>
              <a:rPr lang="en-US" altLang="ru-RU" dirty="0">
                <a:solidFill>
                  <a:srgbClr val="FF0000"/>
                </a:solidFill>
              </a:rPr>
              <a:t>box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</a:p>
          <a:p>
            <a:pPr>
              <a:defRPr/>
            </a:pPr>
            <a:r>
              <a:rPr lang="en-US" altLang="ru-RU" b="1" dirty="0">
                <a:solidFill>
                  <a:srgbClr val="3333FF"/>
                </a:solidFill>
                <a:latin typeface="Courier New" panose="02070309020205020404" pitchFamily="49" charset="0"/>
              </a:rPr>
              <a:t>ken</a:t>
            </a:r>
            <a:endParaRPr lang="ru-RU" altLang="ru-RU" b="1" dirty="0">
              <a:solidFill>
                <a:srgbClr val="3333FF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648702" y="3181144"/>
            <a:ext cx="3331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1600" dirty="0"/>
              <a:t>для деградации белка с участием </a:t>
            </a:r>
            <a:r>
              <a:rPr lang="ru-RU" altLang="ru-RU" sz="1600" dirty="0" err="1" smtClean="0"/>
              <a:t>циклосомы</a:t>
            </a:r>
            <a:r>
              <a:rPr lang="ru-RU" altLang="ru-RU" sz="1600" dirty="0" smtClean="0"/>
              <a:t> </a:t>
            </a:r>
            <a:r>
              <a:rPr lang="ru-RU" altLang="ru-RU" sz="1600" dirty="0"/>
              <a:t>(АРС/С) </a:t>
            </a:r>
            <a:r>
              <a:rPr lang="ru-RU" altLang="ru-RU" sz="1600" b="1" dirty="0" smtClean="0"/>
              <a:t>при </a:t>
            </a:r>
            <a:r>
              <a:rPr lang="ru-RU" altLang="ru-RU" sz="1600" b="1" dirty="0"/>
              <a:t>переходе от метафазы к анафазе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2982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741646"/>
            <a:ext cx="6577012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Прямоугольник 3"/>
          <p:cNvSpPr>
            <a:spLocks noChangeArrowheads="1"/>
          </p:cNvSpPr>
          <p:nvPr/>
        </p:nvSpPr>
        <p:spPr bwMode="auto">
          <a:xfrm>
            <a:off x="2601320" y="5545421"/>
            <a:ext cx="8280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ru-RU" b="1" dirty="0" smtClean="0"/>
              <a:t>a</a:t>
            </a:r>
            <a:r>
              <a:rPr lang="en-US" altLang="ru-RU" dirty="0" smtClean="0"/>
              <a:t> </a:t>
            </a:r>
            <a:r>
              <a:rPr lang="ru-RU" altLang="ru-RU" dirty="0"/>
              <a:t>Нормальная метафаза первого деления мейоза; </a:t>
            </a:r>
          </a:p>
          <a:p>
            <a:pPr algn="just" eaLnBrk="1" hangingPunct="1"/>
            <a:r>
              <a:rPr lang="en-US" altLang="ru-RU" b="1" dirty="0"/>
              <a:t>b </a:t>
            </a:r>
            <a:r>
              <a:rPr lang="ru-RU" altLang="ru-RU" dirty="0" smtClean="0"/>
              <a:t>Потеря </a:t>
            </a:r>
            <a:r>
              <a:rPr lang="ru-RU" altLang="ru-RU" dirty="0"/>
              <a:t>X-хромосомы у самки </a:t>
            </a:r>
            <a:r>
              <a:rPr lang="ru-RU" altLang="ru-RU" i="1" dirty="0"/>
              <a:t>sbr</a:t>
            </a:r>
            <a:r>
              <a:rPr lang="ru-RU" altLang="ru-RU" i="1" baseline="30000" dirty="0"/>
              <a:t>10</a:t>
            </a:r>
            <a:r>
              <a:rPr lang="en-US" altLang="ru-RU" dirty="0"/>
              <a:t>;</a:t>
            </a:r>
            <a:r>
              <a:rPr lang="ru-RU" altLang="ru-RU" dirty="0"/>
              <a:t> </a:t>
            </a:r>
          </a:p>
          <a:p>
            <a:pPr algn="just" eaLnBrk="1" hangingPunct="1"/>
            <a:r>
              <a:rPr lang="en-US" altLang="ru-RU" b="1" dirty="0"/>
              <a:t>c</a:t>
            </a:r>
            <a:r>
              <a:rPr lang="en-US" altLang="ru-RU" dirty="0"/>
              <a:t> </a:t>
            </a:r>
            <a:r>
              <a:rPr lang="ru-RU" altLang="ru-RU" dirty="0"/>
              <a:t>Аномальная метафаза</a:t>
            </a:r>
            <a:r>
              <a:rPr lang="en-US" altLang="ru-RU" dirty="0"/>
              <a:t> </a:t>
            </a:r>
            <a:r>
              <a:rPr lang="ru-RU" altLang="ru-RU" dirty="0"/>
              <a:t>первого деления мейоза у самок</a:t>
            </a:r>
            <a:r>
              <a:rPr lang="en-US" altLang="ru-RU" dirty="0"/>
              <a:t> 0/</a:t>
            </a:r>
            <a:r>
              <a:rPr lang="en-US" altLang="ru-RU" i="1" dirty="0"/>
              <a:t>sbr</a:t>
            </a:r>
            <a:r>
              <a:rPr lang="en-US" altLang="ru-RU" i="1" baseline="30000" dirty="0"/>
              <a:t>10</a:t>
            </a:r>
            <a:r>
              <a:rPr lang="ru-RU" altLang="ru-RU" dirty="0"/>
              <a:t>; </a:t>
            </a:r>
          </a:p>
          <a:p>
            <a:pPr algn="just" eaLnBrk="1" hangingPunct="1"/>
            <a:r>
              <a:rPr lang="en-US" altLang="ru-RU" b="1" dirty="0"/>
              <a:t>d</a:t>
            </a:r>
            <a:r>
              <a:rPr lang="en-US" altLang="ru-RU" dirty="0"/>
              <a:t> </a:t>
            </a:r>
            <a:r>
              <a:rPr lang="ru-RU" altLang="ru-RU" dirty="0"/>
              <a:t>Трехполюсная метафаза</a:t>
            </a:r>
            <a:r>
              <a:rPr lang="en-US" altLang="ru-RU" dirty="0"/>
              <a:t> </a:t>
            </a:r>
            <a:r>
              <a:rPr lang="ru-RU" altLang="ru-RU" dirty="0"/>
              <a:t>первого деления мейоза у самок </a:t>
            </a:r>
            <a:r>
              <a:rPr lang="en-US" altLang="ru-RU" i="1" dirty="0"/>
              <a:t>sbr</a:t>
            </a:r>
            <a:r>
              <a:rPr lang="en-US" altLang="ru-RU" i="1" baseline="30000" dirty="0"/>
              <a:t>5</a:t>
            </a:r>
            <a:r>
              <a:rPr lang="en-US" altLang="ru-RU" dirty="0"/>
              <a:t>/+.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71671" y="155135"/>
            <a:ext cx="10673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Аномалии мейоза у самок, несущих разные сочетания аллелей гена </a:t>
            </a:r>
            <a:r>
              <a:rPr lang="ru-RU" alt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sbr</a:t>
            </a:r>
            <a:r>
              <a:rPr lang="en-US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.</a:t>
            </a:r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endParaRPr lang="ru-RU" alt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ChangeArrowheads="1"/>
          </p:cNvSpPr>
          <p:nvPr/>
        </p:nvSpPr>
        <p:spPr bwMode="auto">
          <a:xfrm>
            <a:off x="1524000" y="5327651"/>
            <a:ext cx="914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endParaRPr lang="ru-RU" altLang="ru-RU"/>
          </a:p>
        </p:txBody>
      </p:sp>
      <p:pic>
        <p:nvPicPr>
          <p:cNvPr id="34819" name="Picture 7" descr="Functional analysis of the microtubule-interacting transcript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260351"/>
            <a:ext cx="5126038" cy="604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8507414" y="6092825"/>
            <a:ext cx="216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  <a:p>
            <a:pPr eaLnBrk="1" hangingPunct="1"/>
            <a:r>
              <a:rPr lang="ru-RU" altLang="ru-RU"/>
              <a:t> Sharp</a:t>
            </a:r>
            <a:r>
              <a:rPr lang="en-US" altLang="ru-RU"/>
              <a:t> et al., 2011</a:t>
            </a:r>
            <a:r>
              <a:rPr lang="ru-RU" alt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0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3" descr="F:\H\ЛЕНКА1\articles our\цитология синцитиальные кольца\Рис 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12713"/>
            <a:ext cx="4486275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Прямоугольник 2"/>
          <p:cNvSpPr>
            <a:spLocks noChangeArrowheads="1"/>
          </p:cNvSpPr>
          <p:nvPr/>
        </p:nvSpPr>
        <p:spPr bwMode="auto">
          <a:xfrm>
            <a:off x="1774825" y="4724400"/>
            <a:ext cx="86423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Эмбрион </a:t>
            </a:r>
            <a:r>
              <a:rPr lang="ru-RU" altLang="ru-RU" sz="1800" i="1"/>
              <a:t>D. melanogaster</a:t>
            </a:r>
            <a:r>
              <a:rPr lang="ru-RU" altLang="ru-RU" sz="1800"/>
              <a:t> на ранней стадии развития. </a:t>
            </a:r>
            <a:r>
              <a:rPr lang="ru-RU" altLang="ru-RU" sz="1800" b="1"/>
              <a:t>А) </a:t>
            </a:r>
            <a:r>
              <a:rPr lang="ru-RU" altLang="ru-RU" sz="1800"/>
              <a:t>Окраска ДНК – DAPI. Ядра эмбриона делятся синхронно (стадия анафазы). </a:t>
            </a:r>
            <a:r>
              <a:rPr lang="ru-RU" altLang="ru-RU" sz="1800" b="1"/>
              <a:t>Б)</a:t>
            </a:r>
            <a:r>
              <a:rPr lang="ru-RU" altLang="ru-RU" sz="1800"/>
              <a:t> Окраска анти-SBR, вторичные антитела мечены </a:t>
            </a:r>
            <a:r>
              <a:rPr lang="en-US" altLang="ru-RU" sz="1800"/>
              <a:t>Alexa Fluor</a:t>
            </a:r>
            <a:r>
              <a:rPr lang="ru-RU" altLang="ru-RU" sz="1800"/>
              <a:t> 488. Белок SBR маркирует область веретена деления. </a:t>
            </a:r>
            <a:r>
              <a:rPr lang="ru-RU" altLang="ru-RU" sz="1800" b="1"/>
              <a:t>В)</a:t>
            </a:r>
            <a:r>
              <a:rPr lang="ru-RU" altLang="ru-RU" sz="1800"/>
              <a:t> Совмещенная окраска. </a:t>
            </a:r>
            <a:r>
              <a:rPr lang="ru-RU" altLang="ru-RU" sz="1800" b="1"/>
              <a:t>Г)</a:t>
            </a:r>
            <a:r>
              <a:rPr lang="ru-RU" altLang="ru-RU" sz="1800"/>
              <a:t> Эмбрион на стадии перемещения ядер в область кортикального слоя яйца. Распределение белка SBR в синцитиальном эмбрионе позволяет увидеть обособленность ядерных территорий. Шкала 75 мкм.</a:t>
            </a:r>
          </a:p>
        </p:txBody>
      </p:sp>
    </p:spTree>
    <p:extLst>
      <p:ext uri="{BB962C8B-B14F-4D97-AF65-F5344CB8AC3E}">
        <p14:creationId xmlns:p14="http://schemas.microsoft.com/office/powerpoint/2010/main" val="3942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569380" y="1879895"/>
          <a:ext cx="4899217" cy="4223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Image" r:id="rId3" imgW="25866667" imgH="22298413" progId="Photoshop.Image.9">
                  <p:embed/>
                </p:oleObj>
              </mc:Choice>
              <mc:Fallback>
                <p:oleObj name="Image" r:id="rId3" imgW="25866667" imgH="22298413" progId="Photoshop.Image.9">
                  <p:embed/>
                  <p:pic>
                    <p:nvPicPr>
                      <p:cNvPr id="819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9380" y="1879895"/>
                        <a:ext cx="4899217" cy="422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1817028" y="1886114"/>
          <a:ext cx="3518908" cy="4217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Image" r:id="rId5" imgW="17650794" imgH="21155556" progId="Photoshop.Image.9">
                  <p:embed/>
                </p:oleObj>
              </mc:Choice>
              <mc:Fallback>
                <p:oleObj name="Image" r:id="rId5" imgW="17650794" imgH="21155556" progId="Photoshop.Image.9">
                  <p:embed/>
                  <p:pic>
                    <p:nvPicPr>
                      <p:cNvPr id="819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028" y="1886114"/>
                        <a:ext cx="3518908" cy="4217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617377" y="342738"/>
            <a:ext cx="924003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Аксонема, микротрубочки и </a:t>
            </a:r>
            <a:r>
              <a:rPr lang="ru-RU" alt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митохондриальные</a:t>
            </a:r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производные </a:t>
            </a:r>
          </a:p>
          <a:p>
            <a:pPr algn="ctr" eaLnBrk="0" hangingPunct="0"/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на стадии удлинения сперматид </a:t>
            </a:r>
            <a:r>
              <a:rPr lang="ru-RU" alt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у </a:t>
            </a:r>
            <a:r>
              <a:rPr lang="en-US" alt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D.melanogaster</a:t>
            </a:r>
            <a:endParaRPr lang="ru-RU" altLang="ru-RU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 eaLnBrk="0" hangingPunct="0"/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в норме и у мутантных самцов </a:t>
            </a:r>
            <a:r>
              <a:rPr lang="en-US" altLang="ru-RU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sbr</a:t>
            </a:r>
            <a:r>
              <a:rPr lang="en-US" altLang="ru-RU" sz="2400" b="1" i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12</a:t>
            </a:r>
            <a:r>
              <a:rPr lang="en-US" alt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/Dp(Y;</a:t>
            </a:r>
            <a:r>
              <a:rPr lang="en-US" altLang="ru-RU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</a:t>
            </a:r>
            <a:r>
              <a:rPr lang="en-US" alt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 sbr+</a:t>
            </a:r>
          </a:p>
          <a:p>
            <a:pPr algn="ctr" eaLnBrk="0" hangingPunct="0"/>
            <a:r>
              <a:rPr lang="ru-RU" altLang="ru-RU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endParaRPr lang="ru-RU" altLang="ru-RU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374736" y="2056469"/>
            <a:ext cx="683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sbr</a:t>
            </a:r>
            <a:r>
              <a:rPr lang="en-US" altLang="ru-RU" sz="2000" b="1" i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ru-RU" sz="20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54952" y="2056469"/>
            <a:ext cx="1199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Oregon-R</a:t>
            </a:r>
            <a:endParaRPr lang="ru-RU" alt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28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0" y="137400"/>
            <a:ext cx="3846620" cy="6489472"/>
          </a:xfrm>
          <a:prstGeom prst="rect">
            <a:avLst/>
          </a:prstGeom>
        </p:spPr>
      </p:pic>
      <p:sp>
        <p:nvSpPr>
          <p:cNvPr id="22" name="Прямоугольник 1"/>
          <p:cNvSpPr>
            <a:spLocks noChangeArrowheads="1"/>
          </p:cNvSpPr>
          <p:nvPr/>
        </p:nvSpPr>
        <p:spPr bwMode="auto">
          <a:xfrm>
            <a:off x="791035" y="6457595"/>
            <a:ext cx="2406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ru-RU" alt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Mor</a:t>
            </a:r>
            <a:r>
              <a:rPr lang="en-US" altLang="ru-RU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US" altLang="ru-RU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</a:t>
            </a:r>
            <a:r>
              <a:rPr lang="ru-RU" altLang="ru-RU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ru-RU" alt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2014)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3332356" y="5768901"/>
            <a:ext cx="83978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400" b="1" i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 nxf1</a:t>
            </a:r>
            <a:r>
              <a:rPr lang="en-US" altLang="ru-RU" sz="2400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altLang="ru-RU" sz="2400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ru-RU" sz="2400" b="1" i="1" u="sng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ru-RU" sz="2400" i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rosophila </a:t>
            </a:r>
            <a:r>
              <a:rPr lang="en-US" altLang="ru-RU" sz="2400" b="1" i="1" u="sng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ru-RU" sz="2400" i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elanogaster</a:t>
            </a:r>
            <a:r>
              <a:rPr lang="en-US" altLang="ru-RU" sz="2400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ru-RU" sz="2400" b="1" i="1" u="sng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ru-RU" sz="2400" i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uclear e</a:t>
            </a:r>
            <a:r>
              <a:rPr lang="en-US" altLang="ru-RU" sz="2400" b="1" i="1" u="sng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altLang="ru-RU" sz="2400" i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 </a:t>
            </a:r>
            <a:r>
              <a:rPr lang="en-US" altLang="ru-RU" sz="2400" b="1" i="1" u="sng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ru-RU" sz="2400" i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actor </a:t>
            </a:r>
            <a:r>
              <a:rPr lang="en-US" altLang="ru-RU" sz="2400" b="1" i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ru-RU" altLang="ru-RU" sz="2400" b="1" i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= </a:t>
            </a:r>
            <a:r>
              <a:rPr lang="en-US" altLang="ru-RU" sz="2400" b="1" i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sbr – small bristles (sbr</a:t>
            </a:r>
            <a:r>
              <a:rPr lang="en-US" altLang="ru-RU" sz="2400" b="1" i="1" baseline="30000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ru-RU" sz="2400" b="1" i="1" dirty="0" smtClean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altLang="ru-RU" sz="2400" b="1" i="1" dirty="0">
              <a:solidFill>
                <a:srgbClr val="E2A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9"/>
          <p:cNvSpPr txBox="1">
            <a:spLocks noChangeArrowheads="1"/>
          </p:cNvSpPr>
          <p:nvPr/>
        </p:nvSpPr>
        <p:spPr bwMode="auto">
          <a:xfrm>
            <a:off x="3078408" y="1594364"/>
            <a:ext cx="2357437" cy="369332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Путь аксонов</a:t>
            </a: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6204545" y="2301257"/>
            <a:ext cx="2397124" cy="163121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Плейотропные</a:t>
            </a:r>
            <a:r>
              <a:rPr kumimoji="0" lang="ru-RU" alt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эффекты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2000" b="1" dirty="0" smtClean="0">
                <a:solidFill>
                  <a:srgbClr val="CC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мутантных аллелей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ru-RU" sz="18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sbr</a:t>
            </a:r>
            <a:r>
              <a:rPr kumimoji="0" lang="ru-RU" altLang="ru-RU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ru-RU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Dm nxf1</a:t>
            </a:r>
            <a:r>
              <a:rPr kumimoji="0" lang="en-US" alt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ru-RU" altLang="ru-RU" sz="1800" b="1" i="0" u="none" strike="noStrike" kern="1200" cap="none" spc="0" normalizeH="0" baseline="0" noProof="0" dirty="0" smtClean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Box 5"/>
          <p:cNvSpPr txBox="1">
            <a:spLocks noChangeArrowheads="1"/>
          </p:cNvSpPr>
          <p:nvPr/>
        </p:nvSpPr>
        <p:spPr bwMode="auto">
          <a:xfrm>
            <a:off x="8593533" y="666659"/>
            <a:ext cx="1571625" cy="369332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Онтогенез</a:t>
            </a: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9482732" y="1479176"/>
            <a:ext cx="2581081" cy="646331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Женская стерильность</a:t>
            </a:r>
          </a:p>
        </p:txBody>
      </p:sp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9070099" y="4884560"/>
            <a:ext cx="1800225" cy="646331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Двигательная активность</a:t>
            </a:r>
            <a:endParaRPr kumimoji="0" lang="ru-RU" alt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5744170" y="383458"/>
            <a:ext cx="1728787" cy="646331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Расхождение хромосом</a:t>
            </a:r>
          </a:p>
        </p:txBody>
      </p:sp>
      <p:sp>
        <p:nvSpPr>
          <p:cNvPr id="29" name="TextBox 10"/>
          <p:cNvSpPr txBox="1">
            <a:spLocks noChangeArrowheads="1"/>
          </p:cNvSpPr>
          <p:nvPr/>
        </p:nvSpPr>
        <p:spPr bwMode="auto">
          <a:xfrm>
            <a:off x="4257127" y="4904452"/>
            <a:ext cx="1571625" cy="369332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Синтез БТШ</a:t>
            </a:r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6467617" y="4915270"/>
            <a:ext cx="2000250" cy="369332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Память</a:t>
            </a:r>
          </a:p>
        </p:txBody>
      </p:sp>
      <p:cxnSp>
        <p:nvCxnSpPr>
          <p:cNvPr id="31" name="Прямая со стрелкой 14"/>
          <p:cNvCxnSpPr>
            <a:cxnSpLocks noChangeShapeType="1"/>
          </p:cNvCxnSpPr>
          <p:nvPr/>
        </p:nvCxnSpPr>
        <p:spPr bwMode="auto">
          <a:xfrm flipV="1">
            <a:off x="7956661" y="1243018"/>
            <a:ext cx="511206" cy="1040376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Прямая со стрелкой 31"/>
          <p:cNvCxnSpPr>
            <a:stCxn id="24" idx="3"/>
          </p:cNvCxnSpPr>
          <p:nvPr/>
        </p:nvCxnSpPr>
        <p:spPr>
          <a:xfrm flipV="1">
            <a:off x="8601669" y="3098979"/>
            <a:ext cx="881063" cy="178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8593533" y="3914026"/>
            <a:ext cx="501650" cy="82149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20"/>
          <p:cNvCxnSpPr>
            <a:cxnSpLocks noChangeShapeType="1"/>
          </p:cNvCxnSpPr>
          <p:nvPr/>
        </p:nvCxnSpPr>
        <p:spPr bwMode="auto">
          <a:xfrm>
            <a:off x="7448295" y="3937632"/>
            <a:ext cx="19447" cy="79919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Прямая со стрелкой 22"/>
          <p:cNvCxnSpPr>
            <a:cxnSpLocks noChangeShapeType="1"/>
          </p:cNvCxnSpPr>
          <p:nvPr/>
        </p:nvCxnSpPr>
        <p:spPr bwMode="auto">
          <a:xfrm flipH="1">
            <a:off x="5778301" y="3920411"/>
            <a:ext cx="426245" cy="81510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Прямая со стрелкой 24"/>
          <p:cNvCxnSpPr>
            <a:cxnSpLocks noChangeShapeType="1"/>
          </p:cNvCxnSpPr>
          <p:nvPr/>
        </p:nvCxnSpPr>
        <p:spPr bwMode="auto">
          <a:xfrm flipH="1" flipV="1">
            <a:off x="5509219" y="2121748"/>
            <a:ext cx="683419" cy="5365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Прямая со стрелкой 30"/>
          <p:cNvCxnSpPr>
            <a:cxnSpLocks noChangeShapeType="1"/>
          </p:cNvCxnSpPr>
          <p:nvPr/>
        </p:nvCxnSpPr>
        <p:spPr bwMode="auto">
          <a:xfrm flipH="1" flipV="1">
            <a:off x="6519351" y="1249057"/>
            <a:ext cx="413545" cy="102786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6"/>
          <p:cNvSpPr txBox="1">
            <a:spLocks noChangeArrowheads="1"/>
          </p:cNvSpPr>
          <p:nvPr/>
        </p:nvSpPr>
        <p:spPr bwMode="auto">
          <a:xfrm>
            <a:off x="9628010" y="2828486"/>
            <a:ext cx="1871662" cy="646331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Мужская стерильность</a:t>
            </a:r>
          </a:p>
        </p:txBody>
      </p:sp>
      <p:sp>
        <p:nvSpPr>
          <p:cNvPr id="39" name="Line 19"/>
          <p:cNvSpPr>
            <a:spLocks noChangeShapeType="1"/>
          </p:cNvSpPr>
          <p:nvPr/>
        </p:nvSpPr>
        <p:spPr bwMode="auto">
          <a:xfrm flipV="1">
            <a:off x="8593534" y="2210255"/>
            <a:ext cx="670568" cy="44806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TextBox 10"/>
          <p:cNvSpPr txBox="1">
            <a:spLocks noChangeArrowheads="1"/>
          </p:cNvSpPr>
          <p:nvPr/>
        </p:nvSpPr>
        <p:spPr bwMode="auto">
          <a:xfrm>
            <a:off x="3324092" y="2909009"/>
            <a:ext cx="1871663" cy="646331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Структура мозга</a:t>
            </a:r>
          </a:p>
        </p:txBody>
      </p:sp>
      <p:cxnSp>
        <p:nvCxnSpPr>
          <p:cNvPr id="41" name="Прямая со стрелкой 22"/>
          <p:cNvCxnSpPr>
            <a:cxnSpLocks noChangeShapeType="1"/>
          </p:cNvCxnSpPr>
          <p:nvPr/>
        </p:nvCxnSpPr>
        <p:spPr bwMode="auto">
          <a:xfrm flipH="1" flipV="1">
            <a:off x="5323482" y="3151651"/>
            <a:ext cx="881065" cy="1182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380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1" r="32192" b="47171"/>
          <a:stretch/>
        </p:blipFill>
        <p:spPr bwMode="auto">
          <a:xfrm>
            <a:off x="8032490" y="3240603"/>
            <a:ext cx="3816209" cy="350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Line 88"/>
          <p:cNvSpPr>
            <a:spLocks noChangeShapeType="1"/>
          </p:cNvSpPr>
          <p:nvPr/>
        </p:nvSpPr>
        <p:spPr bwMode="auto">
          <a:xfrm flipV="1">
            <a:off x="2105762" y="2807215"/>
            <a:ext cx="503238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7" name="Text Box 89"/>
          <p:cNvSpPr txBox="1">
            <a:spLocks noChangeArrowheads="1"/>
          </p:cNvSpPr>
          <p:nvPr/>
        </p:nvSpPr>
        <p:spPr bwMode="auto">
          <a:xfrm>
            <a:off x="527416" y="1221248"/>
            <a:ext cx="19230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 err="1" smtClean="0">
                <a:solidFill>
                  <a:srgbClr val="000000"/>
                </a:solidFill>
              </a:rPr>
              <a:t>Глазо</a:t>
            </a:r>
            <a:r>
              <a:rPr lang="ru-RU" altLang="ru-RU" sz="1800" dirty="0" smtClean="0">
                <a:solidFill>
                  <a:srgbClr val="000000"/>
                </a:solidFill>
              </a:rPr>
              <a:t>-антеннальный имагинальный диск</a:t>
            </a:r>
            <a:endParaRPr lang="ru-RU" altLang="ru-RU" sz="1800" dirty="0">
              <a:solidFill>
                <a:srgbClr val="000000"/>
              </a:solidFill>
            </a:endParaRPr>
          </a:p>
        </p:txBody>
      </p:sp>
      <p:sp>
        <p:nvSpPr>
          <p:cNvPr id="26628" name="Text Box 91"/>
          <p:cNvSpPr txBox="1">
            <a:spLocks noChangeArrowheads="1"/>
          </p:cNvSpPr>
          <p:nvPr/>
        </p:nvSpPr>
        <p:spPr bwMode="auto">
          <a:xfrm>
            <a:off x="85595" y="2928417"/>
            <a:ext cx="259080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>
                <a:solidFill>
                  <a:srgbClr val="000000"/>
                </a:solidFill>
              </a:rPr>
              <a:t>Тела </a:t>
            </a:r>
            <a:r>
              <a:rPr lang="en-US" altLang="ru-RU" sz="1800" dirty="0">
                <a:solidFill>
                  <a:srgbClr val="000000"/>
                </a:solidFill>
              </a:rPr>
              <a:t>R-</a:t>
            </a:r>
            <a:r>
              <a:rPr lang="ru-RU" altLang="ru-RU" sz="1800" dirty="0">
                <a:solidFill>
                  <a:srgbClr val="000000"/>
                </a:solidFill>
              </a:rPr>
              <a:t>нейронов</a:t>
            </a:r>
            <a:br>
              <a:rPr lang="ru-RU" altLang="ru-RU" sz="1800" dirty="0">
                <a:solidFill>
                  <a:srgbClr val="000000"/>
                </a:solidFill>
              </a:rPr>
            </a:br>
            <a:r>
              <a:rPr lang="ru-RU" altLang="ru-RU" sz="1600" dirty="0">
                <a:solidFill>
                  <a:srgbClr val="000000"/>
                </a:solidFill>
              </a:rPr>
              <a:t>(в каждой обособленной группе – 8 клеток: </a:t>
            </a:r>
            <a:r>
              <a:rPr lang="en-US" altLang="ru-RU" sz="1600" dirty="0">
                <a:solidFill>
                  <a:srgbClr val="000000"/>
                </a:solidFill>
              </a:rPr>
              <a:t>R1-R8)</a:t>
            </a:r>
            <a:endParaRPr lang="ru-RU" altLang="ru-RU" sz="1600" dirty="0">
              <a:solidFill>
                <a:srgbClr val="000000"/>
              </a:solidFill>
            </a:endParaRPr>
          </a:p>
        </p:txBody>
      </p:sp>
      <p:sp>
        <p:nvSpPr>
          <p:cNvPr id="26629" name="Text Box 100"/>
          <p:cNvSpPr txBox="1">
            <a:spLocks noChangeArrowheads="1"/>
          </p:cNvSpPr>
          <p:nvPr/>
        </p:nvSpPr>
        <p:spPr bwMode="auto">
          <a:xfrm rot="20660587">
            <a:off x="4976814" y="2352676"/>
            <a:ext cx="687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>
                <a:solidFill>
                  <a:srgbClr val="000000"/>
                </a:solidFill>
              </a:rPr>
              <a:t>нерв</a:t>
            </a:r>
          </a:p>
        </p:txBody>
      </p:sp>
      <p:grpSp>
        <p:nvGrpSpPr>
          <p:cNvPr id="26630" name="Group 115"/>
          <p:cNvGrpSpPr>
            <a:grpSpLocks/>
          </p:cNvGrpSpPr>
          <p:nvPr/>
        </p:nvGrpSpPr>
        <p:grpSpPr bwMode="auto">
          <a:xfrm>
            <a:off x="2063751" y="1200150"/>
            <a:ext cx="5832475" cy="2324100"/>
            <a:chOff x="295" y="701"/>
            <a:chExt cx="4014" cy="1599"/>
          </a:xfrm>
        </p:grpSpPr>
        <p:grpSp>
          <p:nvGrpSpPr>
            <p:cNvPr id="26647" name="Group 2"/>
            <p:cNvGrpSpPr>
              <a:grpSpLocks/>
            </p:cNvGrpSpPr>
            <p:nvPr/>
          </p:nvGrpSpPr>
          <p:grpSpPr bwMode="auto">
            <a:xfrm>
              <a:off x="658" y="1409"/>
              <a:ext cx="1332" cy="891"/>
              <a:chOff x="295" y="1715"/>
              <a:chExt cx="3659" cy="3030"/>
            </a:xfrm>
          </p:grpSpPr>
          <p:grpSp>
            <p:nvGrpSpPr>
              <p:cNvPr id="26663" name="Group 3"/>
              <p:cNvGrpSpPr>
                <a:grpSpLocks/>
              </p:cNvGrpSpPr>
              <p:nvPr/>
            </p:nvGrpSpPr>
            <p:grpSpPr bwMode="auto">
              <a:xfrm>
                <a:off x="476" y="2041"/>
                <a:ext cx="2435" cy="2259"/>
                <a:chOff x="1473" y="1480"/>
                <a:chExt cx="2435" cy="2259"/>
              </a:xfrm>
            </p:grpSpPr>
            <p:sp>
              <p:nvSpPr>
                <p:cNvPr id="26734" name="Freeform 4"/>
                <p:cNvSpPr>
                  <a:spLocks/>
                </p:cNvSpPr>
                <p:nvPr/>
              </p:nvSpPr>
              <p:spPr bwMode="auto">
                <a:xfrm rot="-2118745">
                  <a:off x="2064" y="1525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35" name="Freeform 5"/>
                <p:cNvSpPr>
                  <a:spLocks/>
                </p:cNvSpPr>
                <p:nvPr/>
              </p:nvSpPr>
              <p:spPr bwMode="auto">
                <a:xfrm rot="-2118745">
                  <a:off x="1973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36" name="Freeform 6"/>
                <p:cNvSpPr>
                  <a:spLocks/>
                </p:cNvSpPr>
                <p:nvPr/>
              </p:nvSpPr>
              <p:spPr bwMode="auto">
                <a:xfrm rot="-2118745">
                  <a:off x="1837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37" name="Oval 7"/>
                <p:cNvSpPr>
                  <a:spLocks noChangeArrowheads="1"/>
                </p:cNvSpPr>
                <p:nvPr/>
              </p:nvSpPr>
              <p:spPr bwMode="auto">
                <a:xfrm>
                  <a:off x="1610" y="1480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38" name="Oval 8"/>
                <p:cNvSpPr>
                  <a:spLocks noChangeArrowheads="1"/>
                </p:cNvSpPr>
                <p:nvPr/>
              </p:nvSpPr>
              <p:spPr bwMode="auto">
                <a:xfrm>
                  <a:off x="1746" y="1616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39" name="Oval 9"/>
                <p:cNvSpPr>
                  <a:spLocks noChangeArrowheads="1"/>
                </p:cNvSpPr>
                <p:nvPr/>
              </p:nvSpPr>
              <p:spPr bwMode="auto">
                <a:xfrm>
                  <a:off x="1473" y="1571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40" name="Oval 10"/>
                <p:cNvSpPr>
                  <a:spLocks noChangeArrowheads="1"/>
                </p:cNvSpPr>
                <p:nvPr/>
              </p:nvSpPr>
              <p:spPr bwMode="auto">
                <a:xfrm>
                  <a:off x="1609" y="1707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41" name="Oval 11"/>
                <p:cNvSpPr>
                  <a:spLocks noChangeArrowheads="1"/>
                </p:cNvSpPr>
                <p:nvPr/>
              </p:nvSpPr>
              <p:spPr bwMode="auto">
                <a:xfrm>
                  <a:off x="1745" y="1843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42" name="Oval 12"/>
                <p:cNvSpPr>
                  <a:spLocks noChangeArrowheads="1"/>
                </p:cNvSpPr>
                <p:nvPr/>
              </p:nvSpPr>
              <p:spPr bwMode="auto">
                <a:xfrm>
                  <a:off x="1519" y="1798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43" name="Oval 13"/>
                <p:cNvSpPr>
                  <a:spLocks noChangeArrowheads="1"/>
                </p:cNvSpPr>
                <p:nvPr/>
              </p:nvSpPr>
              <p:spPr bwMode="auto">
                <a:xfrm>
                  <a:off x="1655" y="1934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44" name="Freeform 14"/>
                <p:cNvSpPr>
                  <a:spLocks/>
                </p:cNvSpPr>
                <p:nvPr/>
              </p:nvSpPr>
              <p:spPr bwMode="auto">
                <a:xfrm rot="-2118745">
                  <a:off x="1837" y="1661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45" name="Freeform 15"/>
                <p:cNvSpPr>
                  <a:spLocks/>
                </p:cNvSpPr>
                <p:nvPr/>
              </p:nvSpPr>
              <p:spPr bwMode="auto">
                <a:xfrm rot="-2118745">
                  <a:off x="1973" y="1797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46" name="Freeform 16"/>
                <p:cNvSpPr>
                  <a:spLocks/>
                </p:cNvSpPr>
                <p:nvPr/>
              </p:nvSpPr>
              <p:spPr bwMode="auto">
                <a:xfrm rot="-2118745">
                  <a:off x="2064" y="1706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6664" name="Group 17"/>
              <p:cNvGrpSpPr>
                <a:grpSpLocks/>
              </p:cNvGrpSpPr>
              <p:nvPr/>
            </p:nvGrpSpPr>
            <p:grpSpPr bwMode="auto">
              <a:xfrm>
                <a:off x="990" y="1860"/>
                <a:ext cx="2435" cy="2259"/>
                <a:chOff x="1473" y="1480"/>
                <a:chExt cx="2435" cy="2259"/>
              </a:xfrm>
            </p:grpSpPr>
            <p:sp>
              <p:nvSpPr>
                <p:cNvPr id="26721" name="Freeform 18"/>
                <p:cNvSpPr>
                  <a:spLocks/>
                </p:cNvSpPr>
                <p:nvPr/>
              </p:nvSpPr>
              <p:spPr bwMode="auto">
                <a:xfrm rot="-2118745">
                  <a:off x="2064" y="1525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22" name="Freeform 19"/>
                <p:cNvSpPr>
                  <a:spLocks/>
                </p:cNvSpPr>
                <p:nvPr/>
              </p:nvSpPr>
              <p:spPr bwMode="auto">
                <a:xfrm rot="-2118745">
                  <a:off x="1973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23" name="Freeform 20"/>
                <p:cNvSpPr>
                  <a:spLocks/>
                </p:cNvSpPr>
                <p:nvPr/>
              </p:nvSpPr>
              <p:spPr bwMode="auto">
                <a:xfrm rot="-2118745">
                  <a:off x="1837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24" name="Oval 21"/>
                <p:cNvSpPr>
                  <a:spLocks noChangeArrowheads="1"/>
                </p:cNvSpPr>
                <p:nvPr/>
              </p:nvSpPr>
              <p:spPr bwMode="auto">
                <a:xfrm>
                  <a:off x="1610" y="1480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25" name="Oval 22"/>
                <p:cNvSpPr>
                  <a:spLocks noChangeArrowheads="1"/>
                </p:cNvSpPr>
                <p:nvPr/>
              </p:nvSpPr>
              <p:spPr bwMode="auto">
                <a:xfrm>
                  <a:off x="1746" y="1616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26" name="Oval 23"/>
                <p:cNvSpPr>
                  <a:spLocks noChangeArrowheads="1"/>
                </p:cNvSpPr>
                <p:nvPr/>
              </p:nvSpPr>
              <p:spPr bwMode="auto">
                <a:xfrm>
                  <a:off x="1473" y="1571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27" name="Oval 24"/>
                <p:cNvSpPr>
                  <a:spLocks noChangeArrowheads="1"/>
                </p:cNvSpPr>
                <p:nvPr/>
              </p:nvSpPr>
              <p:spPr bwMode="auto">
                <a:xfrm>
                  <a:off x="1609" y="1707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28" name="Oval 25"/>
                <p:cNvSpPr>
                  <a:spLocks noChangeArrowheads="1"/>
                </p:cNvSpPr>
                <p:nvPr/>
              </p:nvSpPr>
              <p:spPr bwMode="auto">
                <a:xfrm>
                  <a:off x="1745" y="1843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29" name="Oval 26"/>
                <p:cNvSpPr>
                  <a:spLocks noChangeArrowheads="1"/>
                </p:cNvSpPr>
                <p:nvPr/>
              </p:nvSpPr>
              <p:spPr bwMode="auto">
                <a:xfrm>
                  <a:off x="1519" y="1798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30" name="Oval 27"/>
                <p:cNvSpPr>
                  <a:spLocks noChangeArrowheads="1"/>
                </p:cNvSpPr>
                <p:nvPr/>
              </p:nvSpPr>
              <p:spPr bwMode="auto">
                <a:xfrm>
                  <a:off x="1655" y="1934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31" name="Freeform 28"/>
                <p:cNvSpPr>
                  <a:spLocks/>
                </p:cNvSpPr>
                <p:nvPr/>
              </p:nvSpPr>
              <p:spPr bwMode="auto">
                <a:xfrm rot="-2118745">
                  <a:off x="1837" y="1661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32" name="Freeform 29"/>
                <p:cNvSpPr>
                  <a:spLocks/>
                </p:cNvSpPr>
                <p:nvPr/>
              </p:nvSpPr>
              <p:spPr bwMode="auto">
                <a:xfrm rot="-2118745">
                  <a:off x="1973" y="1797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33" name="Freeform 30"/>
                <p:cNvSpPr>
                  <a:spLocks/>
                </p:cNvSpPr>
                <p:nvPr/>
              </p:nvSpPr>
              <p:spPr bwMode="auto">
                <a:xfrm rot="-2118745">
                  <a:off x="2064" y="1706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6665" name="Group 31"/>
              <p:cNvGrpSpPr>
                <a:grpSpLocks/>
              </p:cNvGrpSpPr>
              <p:nvPr/>
            </p:nvGrpSpPr>
            <p:grpSpPr bwMode="auto">
              <a:xfrm>
                <a:off x="1519" y="1715"/>
                <a:ext cx="2435" cy="2259"/>
                <a:chOff x="1473" y="1480"/>
                <a:chExt cx="2435" cy="2259"/>
              </a:xfrm>
            </p:grpSpPr>
            <p:sp>
              <p:nvSpPr>
                <p:cNvPr id="26708" name="Freeform 32"/>
                <p:cNvSpPr>
                  <a:spLocks/>
                </p:cNvSpPr>
                <p:nvPr/>
              </p:nvSpPr>
              <p:spPr bwMode="auto">
                <a:xfrm rot="-2118745">
                  <a:off x="2064" y="1525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09" name="Freeform 33"/>
                <p:cNvSpPr>
                  <a:spLocks/>
                </p:cNvSpPr>
                <p:nvPr/>
              </p:nvSpPr>
              <p:spPr bwMode="auto">
                <a:xfrm rot="-2118745">
                  <a:off x="1973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10" name="Freeform 34"/>
                <p:cNvSpPr>
                  <a:spLocks/>
                </p:cNvSpPr>
                <p:nvPr/>
              </p:nvSpPr>
              <p:spPr bwMode="auto">
                <a:xfrm rot="-2118745">
                  <a:off x="1837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11" name="Oval 35"/>
                <p:cNvSpPr>
                  <a:spLocks noChangeArrowheads="1"/>
                </p:cNvSpPr>
                <p:nvPr/>
              </p:nvSpPr>
              <p:spPr bwMode="auto">
                <a:xfrm>
                  <a:off x="1610" y="1480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12" name="Oval 36"/>
                <p:cNvSpPr>
                  <a:spLocks noChangeArrowheads="1"/>
                </p:cNvSpPr>
                <p:nvPr/>
              </p:nvSpPr>
              <p:spPr bwMode="auto">
                <a:xfrm>
                  <a:off x="1746" y="1616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13" name="Oval 37"/>
                <p:cNvSpPr>
                  <a:spLocks noChangeArrowheads="1"/>
                </p:cNvSpPr>
                <p:nvPr/>
              </p:nvSpPr>
              <p:spPr bwMode="auto">
                <a:xfrm>
                  <a:off x="1473" y="1571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14" name="Oval 38"/>
                <p:cNvSpPr>
                  <a:spLocks noChangeArrowheads="1"/>
                </p:cNvSpPr>
                <p:nvPr/>
              </p:nvSpPr>
              <p:spPr bwMode="auto">
                <a:xfrm>
                  <a:off x="1609" y="1707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15" name="Oval 39"/>
                <p:cNvSpPr>
                  <a:spLocks noChangeArrowheads="1"/>
                </p:cNvSpPr>
                <p:nvPr/>
              </p:nvSpPr>
              <p:spPr bwMode="auto">
                <a:xfrm>
                  <a:off x="1745" y="1843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16" name="Oval 40"/>
                <p:cNvSpPr>
                  <a:spLocks noChangeArrowheads="1"/>
                </p:cNvSpPr>
                <p:nvPr/>
              </p:nvSpPr>
              <p:spPr bwMode="auto">
                <a:xfrm>
                  <a:off x="1519" y="1798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17" name="Oval 41"/>
                <p:cNvSpPr>
                  <a:spLocks noChangeArrowheads="1"/>
                </p:cNvSpPr>
                <p:nvPr/>
              </p:nvSpPr>
              <p:spPr bwMode="auto">
                <a:xfrm>
                  <a:off x="1655" y="1934"/>
                  <a:ext cx="182" cy="45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18" name="Freeform 42"/>
                <p:cNvSpPr>
                  <a:spLocks/>
                </p:cNvSpPr>
                <p:nvPr/>
              </p:nvSpPr>
              <p:spPr bwMode="auto">
                <a:xfrm rot="-2118745">
                  <a:off x="1837" y="1661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19" name="Freeform 43"/>
                <p:cNvSpPr>
                  <a:spLocks/>
                </p:cNvSpPr>
                <p:nvPr/>
              </p:nvSpPr>
              <p:spPr bwMode="auto">
                <a:xfrm rot="-2118745">
                  <a:off x="1973" y="1797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20" name="Freeform 44"/>
                <p:cNvSpPr>
                  <a:spLocks/>
                </p:cNvSpPr>
                <p:nvPr/>
              </p:nvSpPr>
              <p:spPr bwMode="auto">
                <a:xfrm rot="-2118745">
                  <a:off x="2064" y="1706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6666" name="Group 45"/>
              <p:cNvGrpSpPr>
                <a:grpSpLocks/>
              </p:cNvGrpSpPr>
              <p:nvPr/>
            </p:nvGrpSpPr>
            <p:grpSpPr bwMode="auto">
              <a:xfrm>
                <a:off x="839" y="2350"/>
                <a:ext cx="2435" cy="2259"/>
                <a:chOff x="1473" y="1480"/>
                <a:chExt cx="2435" cy="2259"/>
              </a:xfrm>
            </p:grpSpPr>
            <p:sp>
              <p:nvSpPr>
                <p:cNvPr id="26695" name="Freeform 46"/>
                <p:cNvSpPr>
                  <a:spLocks/>
                </p:cNvSpPr>
                <p:nvPr/>
              </p:nvSpPr>
              <p:spPr bwMode="auto">
                <a:xfrm rot="-2118745">
                  <a:off x="2064" y="1525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96" name="Freeform 47"/>
                <p:cNvSpPr>
                  <a:spLocks/>
                </p:cNvSpPr>
                <p:nvPr/>
              </p:nvSpPr>
              <p:spPr bwMode="auto">
                <a:xfrm rot="-2118745">
                  <a:off x="1973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97" name="Freeform 48"/>
                <p:cNvSpPr>
                  <a:spLocks/>
                </p:cNvSpPr>
                <p:nvPr/>
              </p:nvSpPr>
              <p:spPr bwMode="auto">
                <a:xfrm rot="-2118745">
                  <a:off x="1837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98" name="Oval 49"/>
                <p:cNvSpPr>
                  <a:spLocks noChangeArrowheads="1"/>
                </p:cNvSpPr>
                <p:nvPr/>
              </p:nvSpPr>
              <p:spPr bwMode="auto">
                <a:xfrm>
                  <a:off x="1610" y="1480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99" name="Oval 50"/>
                <p:cNvSpPr>
                  <a:spLocks noChangeArrowheads="1"/>
                </p:cNvSpPr>
                <p:nvPr/>
              </p:nvSpPr>
              <p:spPr bwMode="auto">
                <a:xfrm>
                  <a:off x="1746" y="1616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00" name="Oval 51"/>
                <p:cNvSpPr>
                  <a:spLocks noChangeArrowheads="1"/>
                </p:cNvSpPr>
                <p:nvPr/>
              </p:nvSpPr>
              <p:spPr bwMode="auto">
                <a:xfrm>
                  <a:off x="1473" y="1571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01" name="Oval 52"/>
                <p:cNvSpPr>
                  <a:spLocks noChangeArrowheads="1"/>
                </p:cNvSpPr>
                <p:nvPr/>
              </p:nvSpPr>
              <p:spPr bwMode="auto">
                <a:xfrm>
                  <a:off x="1609" y="1707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02" name="Oval 53"/>
                <p:cNvSpPr>
                  <a:spLocks noChangeArrowheads="1"/>
                </p:cNvSpPr>
                <p:nvPr/>
              </p:nvSpPr>
              <p:spPr bwMode="auto">
                <a:xfrm>
                  <a:off x="1745" y="1843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03" name="Oval 54"/>
                <p:cNvSpPr>
                  <a:spLocks noChangeArrowheads="1"/>
                </p:cNvSpPr>
                <p:nvPr/>
              </p:nvSpPr>
              <p:spPr bwMode="auto">
                <a:xfrm>
                  <a:off x="1519" y="1798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04" name="Oval 55"/>
                <p:cNvSpPr>
                  <a:spLocks noChangeArrowheads="1"/>
                </p:cNvSpPr>
                <p:nvPr/>
              </p:nvSpPr>
              <p:spPr bwMode="auto">
                <a:xfrm>
                  <a:off x="1655" y="1934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705" name="Freeform 56"/>
                <p:cNvSpPr>
                  <a:spLocks/>
                </p:cNvSpPr>
                <p:nvPr/>
              </p:nvSpPr>
              <p:spPr bwMode="auto">
                <a:xfrm rot="-2118745">
                  <a:off x="1837" y="1661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06" name="Freeform 57"/>
                <p:cNvSpPr>
                  <a:spLocks/>
                </p:cNvSpPr>
                <p:nvPr/>
              </p:nvSpPr>
              <p:spPr bwMode="auto">
                <a:xfrm rot="-2118745">
                  <a:off x="1973" y="1797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07" name="Freeform 58"/>
                <p:cNvSpPr>
                  <a:spLocks/>
                </p:cNvSpPr>
                <p:nvPr/>
              </p:nvSpPr>
              <p:spPr bwMode="auto">
                <a:xfrm rot="-2118745">
                  <a:off x="2064" y="1706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6667" name="Group 59"/>
              <p:cNvGrpSpPr>
                <a:grpSpLocks/>
              </p:cNvGrpSpPr>
              <p:nvPr/>
            </p:nvGrpSpPr>
            <p:grpSpPr bwMode="auto">
              <a:xfrm>
                <a:off x="1338" y="2259"/>
                <a:ext cx="2435" cy="2259"/>
                <a:chOff x="1473" y="1480"/>
                <a:chExt cx="2435" cy="2259"/>
              </a:xfrm>
            </p:grpSpPr>
            <p:sp>
              <p:nvSpPr>
                <p:cNvPr id="26682" name="Freeform 60"/>
                <p:cNvSpPr>
                  <a:spLocks/>
                </p:cNvSpPr>
                <p:nvPr/>
              </p:nvSpPr>
              <p:spPr bwMode="auto">
                <a:xfrm rot="-2118745">
                  <a:off x="2064" y="1525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83" name="Freeform 61"/>
                <p:cNvSpPr>
                  <a:spLocks/>
                </p:cNvSpPr>
                <p:nvPr/>
              </p:nvSpPr>
              <p:spPr bwMode="auto">
                <a:xfrm rot="-2118745">
                  <a:off x="1973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84" name="Freeform 62"/>
                <p:cNvSpPr>
                  <a:spLocks/>
                </p:cNvSpPr>
                <p:nvPr/>
              </p:nvSpPr>
              <p:spPr bwMode="auto">
                <a:xfrm rot="-2118745">
                  <a:off x="1837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85" name="Oval 63"/>
                <p:cNvSpPr>
                  <a:spLocks noChangeArrowheads="1"/>
                </p:cNvSpPr>
                <p:nvPr/>
              </p:nvSpPr>
              <p:spPr bwMode="auto">
                <a:xfrm>
                  <a:off x="1610" y="1480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86" name="Oval 64"/>
                <p:cNvSpPr>
                  <a:spLocks noChangeArrowheads="1"/>
                </p:cNvSpPr>
                <p:nvPr/>
              </p:nvSpPr>
              <p:spPr bwMode="auto">
                <a:xfrm>
                  <a:off x="1746" y="1616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87" name="Oval 65"/>
                <p:cNvSpPr>
                  <a:spLocks noChangeArrowheads="1"/>
                </p:cNvSpPr>
                <p:nvPr/>
              </p:nvSpPr>
              <p:spPr bwMode="auto">
                <a:xfrm>
                  <a:off x="1473" y="1571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88" name="Oval 66"/>
                <p:cNvSpPr>
                  <a:spLocks noChangeArrowheads="1"/>
                </p:cNvSpPr>
                <p:nvPr/>
              </p:nvSpPr>
              <p:spPr bwMode="auto">
                <a:xfrm>
                  <a:off x="1609" y="1707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89" name="Oval 67"/>
                <p:cNvSpPr>
                  <a:spLocks noChangeArrowheads="1"/>
                </p:cNvSpPr>
                <p:nvPr/>
              </p:nvSpPr>
              <p:spPr bwMode="auto">
                <a:xfrm>
                  <a:off x="1745" y="1843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90" name="Oval 68"/>
                <p:cNvSpPr>
                  <a:spLocks noChangeArrowheads="1"/>
                </p:cNvSpPr>
                <p:nvPr/>
              </p:nvSpPr>
              <p:spPr bwMode="auto">
                <a:xfrm>
                  <a:off x="1519" y="1798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91" name="Oval 69"/>
                <p:cNvSpPr>
                  <a:spLocks noChangeArrowheads="1"/>
                </p:cNvSpPr>
                <p:nvPr/>
              </p:nvSpPr>
              <p:spPr bwMode="auto">
                <a:xfrm>
                  <a:off x="1655" y="1934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92" name="Freeform 70"/>
                <p:cNvSpPr>
                  <a:spLocks/>
                </p:cNvSpPr>
                <p:nvPr/>
              </p:nvSpPr>
              <p:spPr bwMode="auto">
                <a:xfrm rot="-2118745">
                  <a:off x="1837" y="1661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93" name="Freeform 71"/>
                <p:cNvSpPr>
                  <a:spLocks/>
                </p:cNvSpPr>
                <p:nvPr/>
              </p:nvSpPr>
              <p:spPr bwMode="auto">
                <a:xfrm rot="-2118745">
                  <a:off x="1973" y="1797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94" name="Freeform 72"/>
                <p:cNvSpPr>
                  <a:spLocks/>
                </p:cNvSpPr>
                <p:nvPr/>
              </p:nvSpPr>
              <p:spPr bwMode="auto">
                <a:xfrm rot="-2118745">
                  <a:off x="2064" y="1706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6668" name="Group 73"/>
              <p:cNvGrpSpPr>
                <a:grpSpLocks/>
              </p:cNvGrpSpPr>
              <p:nvPr/>
            </p:nvGrpSpPr>
            <p:grpSpPr bwMode="auto">
              <a:xfrm>
                <a:off x="295" y="2486"/>
                <a:ext cx="2435" cy="2259"/>
                <a:chOff x="1473" y="1480"/>
                <a:chExt cx="2435" cy="2259"/>
              </a:xfrm>
            </p:grpSpPr>
            <p:sp>
              <p:nvSpPr>
                <p:cNvPr id="26669" name="Freeform 74"/>
                <p:cNvSpPr>
                  <a:spLocks/>
                </p:cNvSpPr>
                <p:nvPr/>
              </p:nvSpPr>
              <p:spPr bwMode="auto">
                <a:xfrm rot="-2118745">
                  <a:off x="2064" y="1525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70" name="Freeform 75"/>
                <p:cNvSpPr>
                  <a:spLocks/>
                </p:cNvSpPr>
                <p:nvPr/>
              </p:nvSpPr>
              <p:spPr bwMode="auto">
                <a:xfrm rot="-2118745">
                  <a:off x="1973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71" name="Freeform 76"/>
                <p:cNvSpPr>
                  <a:spLocks/>
                </p:cNvSpPr>
                <p:nvPr/>
              </p:nvSpPr>
              <p:spPr bwMode="auto">
                <a:xfrm rot="-2118745">
                  <a:off x="1837" y="1570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72" name="Oval 77"/>
                <p:cNvSpPr>
                  <a:spLocks noChangeArrowheads="1"/>
                </p:cNvSpPr>
                <p:nvPr/>
              </p:nvSpPr>
              <p:spPr bwMode="auto">
                <a:xfrm>
                  <a:off x="1610" y="1480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73" name="Oval 78"/>
                <p:cNvSpPr>
                  <a:spLocks noChangeArrowheads="1"/>
                </p:cNvSpPr>
                <p:nvPr/>
              </p:nvSpPr>
              <p:spPr bwMode="auto">
                <a:xfrm>
                  <a:off x="1746" y="1616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74" name="Oval 79"/>
                <p:cNvSpPr>
                  <a:spLocks noChangeArrowheads="1"/>
                </p:cNvSpPr>
                <p:nvPr/>
              </p:nvSpPr>
              <p:spPr bwMode="auto">
                <a:xfrm>
                  <a:off x="1473" y="1571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75" name="Oval 80"/>
                <p:cNvSpPr>
                  <a:spLocks noChangeArrowheads="1"/>
                </p:cNvSpPr>
                <p:nvPr/>
              </p:nvSpPr>
              <p:spPr bwMode="auto">
                <a:xfrm>
                  <a:off x="1609" y="1707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76" name="Oval 81"/>
                <p:cNvSpPr>
                  <a:spLocks noChangeArrowheads="1"/>
                </p:cNvSpPr>
                <p:nvPr/>
              </p:nvSpPr>
              <p:spPr bwMode="auto">
                <a:xfrm>
                  <a:off x="1745" y="1843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77" name="Oval 82"/>
                <p:cNvSpPr>
                  <a:spLocks noChangeArrowheads="1"/>
                </p:cNvSpPr>
                <p:nvPr/>
              </p:nvSpPr>
              <p:spPr bwMode="auto">
                <a:xfrm>
                  <a:off x="1519" y="1798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78" name="Oval 83"/>
                <p:cNvSpPr>
                  <a:spLocks noChangeArrowheads="1"/>
                </p:cNvSpPr>
                <p:nvPr/>
              </p:nvSpPr>
              <p:spPr bwMode="auto">
                <a:xfrm>
                  <a:off x="1655" y="1934"/>
                  <a:ext cx="182" cy="45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ru-RU" altLang="ru-RU" sz="24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79" name="Freeform 84"/>
                <p:cNvSpPr>
                  <a:spLocks/>
                </p:cNvSpPr>
                <p:nvPr/>
              </p:nvSpPr>
              <p:spPr bwMode="auto">
                <a:xfrm rot="-2118745">
                  <a:off x="1837" y="1661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80" name="Freeform 85"/>
                <p:cNvSpPr>
                  <a:spLocks/>
                </p:cNvSpPr>
                <p:nvPr/>
              </p:nvSpPr>
              <p:spPr bwMode="auto">
                <a:xfrm rot="-2118745">
                  <a:off x="1973" y="1797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81" name="Freeform 86"/>
                <p:cNvSpPr>
                  <a:spLocks/>
                </p:cNvSpPr>
                <p:nvPr/>
              </p:nvSpPr>
              <p:spPr bwMode="auto">
                <a:xfrm rot="-2118745">
                  <a:off x="2064" y="1706"/>
                  <a:ext cx="1844" cy="1942"/>
                </a:xfrm>
                <a:custGeom>
                  <a:avLst/>
                  <a:gdLst>
                    <a:gd name="T0" fmla="*/ 189 w 1844"/>
                    <a:gd name="T1" fmla="*/ 0 h 1942"/>
                    <a:gd name="T2" fmla="*/ 234 w 1844"/>
                    <a:gd name="T3" fmla="*/ 544 h 1942"/>
                    <a:gd name="T4" fmla="*/ 1595 w 1844"/>
                    <a:gd name="T5" fmla="*/ 1723 h 1942"/>
                    <a:gd name="T6" fmla="*/ 1731 w 1844"/>
                    <a:gd name="T7" fmla="*/ 1859 h 19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44"/>
                    <a:gd name="T13" fmla="*/ 0 h 1942"/>
                    <a:gd name="T14" fmla="*/ 1844 w 1844"/>
                    <a:gd name="T15" fmla="*/ 1942 h 19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44" h="1942">
                      <a:moveTo>
                        <a:pt x="189" y="0"/>
                      </a:moveTo>
                      <a:cubicBezTo>
                        <a:pt x="94" y="128"/>
                        <a:pt x="0" y="257"/>
                        <a:pt x="234" y="544"/>
                      </a:cubicBezTo>
                      <a:cubicBezTo>
                        <a:pt x="468" y="831"/>
                        <a:pt x="1346" y="1504"/>
                        <a:pt x="1595" y="1723"/>
                      </a:cubicBezTo>
                      <a:cubicBezTo>
                        <a:pt x="1844" y="1942"/>
                        <a:pt x="1787" y="1900"/>
                        <a:pt x="1731" y="185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2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6648" name="Freeform 87"/>
            <p:cNvSpPr>
              <a:spLocks/>
            </p:cNvSpPr>
            <p:nvPr/>
          </p:nvSpPr>
          <p:spPr bwMode="auto">
            <a:xfrm rot="9069764">
              <a:off x="295" y="701"/>
              <a:ext cx="907" cy="1315"/>
            </a:xfrm>
            <a:custGeom>
              <a:avLst/>
              <a:gdLst>
                <a:gd name="T0" fmla="*/ 402 w 523"/>
                <a:gd name="T1" fmla="*/ 2096 h 726"/>
                <a:gd name="T2" fmla="*/ 333 w 523"/>
                <a:gd name="T3" fmla="*/ 1815 h 726"/>
                <a:gd name="T4" fmla="*/ 310 w 523"/>
                <a:gd name="T5" fmla="*/ 1735 h 726"/>
                <a:gd name="T6" fmla="*/ 402 w 523"/>
                <a:gd name="T7" fmla="*/ 984 h 726"/>
                <a:gd name="T8" fmla="*/ 238 w 523"/>
                <a:gd name="T9" fmla="*/ 777 h 726"/>
                <a:gd name="T10" fmla="*/ 165 w 523"/>
                <a:gd name="T11" fmla="*/ 725 h 726"/>
                <a:gd name="T12" fmla="*/ 0 w 523"/>
                <a:gd name="T13" fmla="*/ 518 h 726"/>
                <a:gd name="T14" fmla="*/ 24 w 523"/>
                <a:gd name="T15" fmla="*/ 339 h 726"/>
                <a:gd name="T16" fmla="*/ 262 w 523"/>
                <a:gd name="T17" fmla="*/ 181 h 726"/>
                <a:gd name="T18" fmla="*/ 737 w 523"/>
                <a:gd name="T19" fmla="*/ 0 h 726"/>
                <a:gd name="T20" fmla="*/ 1257 w 523"/>
                <a:gd name="T21" fmla="*/ 78 h 726"/>
                <a:gd name="T22" fmla="*/ 1471 w 523"/>
                <a:gd name="T23" fmla="*/ 234 h 726"/>
                <a:gd name="T24" fmla="*/ 1446 w 523"/>
                <a:gd name="T25" fmla="*/ 699 h 726"/>
                <a:gd name="T26" fmla="*/ 1233 w 523"/>
                <a:gd name="T27" fmla="*/ 804 h 726"/>
                <a:gd name="T28" fmla="*/ 926 w 523"/>
                <a:gd name="T29" fmla="*/ 906 h 726"/>
                <a:gd name="T30" fmla="*/ 786 w 523"/>
                <a:gd name="T31" fmla="*/ 1710 h 726"/>
                <a:gd name="T32" fmla="*/ 713 w 523"/>
                <a:gd name="T33" fmla="*/ 1864 h 726"/>
                <a:gd name="T34" fmla="*/ 593 w 523"/>
                <a:gd name="T35" fmla="*/ 2021 h 726"/>
                <a:gd name="T36" fmla="*/ 499 w 523"/>
                <a:gd name="T37" fmla="*/ 2304 h 726"/>
                <a:gd name="T38" fmla="*/ 475 w 523"/>
                <a:gd name="T39" fmla="*/ 2382 h 726"/>
                <a:gd name="T40" fmla="*/ 427 w 523"/>
                <a:gd name="T41" fmla="*/ 2304 h 726"/>
                <a:gd name="T42" fmla="*/ 402 w 523"/>
                <a:gd name="T43" fmla="*/ 2096 h 7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23"/>
                <a:gd name="T67" fmla="*/ 0 h 726"/>
                <a:gd name="T68" fmla="*/ 523 w 523"/>
                <a:gd name="T69" fmla="*/ 726 h 7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23" h="726">
                  <a:moveTo>
                    <a:pt x="134" y="639"/>
                  </a:moveTo>
                  <a:cubicBezTo>
                    <a:pt x="123" y="586"/>
                    <a:pt x="130" y="610"/>
                    <a:pt x="111" y="553"/>
                  </a:cubicBezTo>
                  <a:cubicBezTo>
                    <a:pt x="108" y="545"/>
                    <a:pt x="103" y="529"/>
                    <a:pt x="103" y="529"/>
                  </a:cubicBezTo>
                  <a:cubicBezTo>
                    <a:pt x="113" y="308"/>
                    <a:pt x="99" y="406"/>
                    <a:pt x="134" y="300"/>
                  </a:cubicBezTo>
                  <a:cubicBezTo>
                    <a:pt x="121" y="250"/>
                    <a:pt x="135" y="274"/>
                    <a:pt x="79" y="237"/>
                  </a:cubicBezTo>
                  <a:cubicBezTo>
                    <a:pt x="71" y="232"/>
                    <a:pt x="55" y="221"/>
                    <a:pt x="55" y="221"/>
                  </a:cubicBezTo>
                  <a:cubicBezTo>
                    <a:pt x="38" y="194"/>
                    <a:pt x="18" y="184"/>
                    <a:pt x="0" y="158"/>
                  </a:cubicBezTo>
                  <a:cubicBezTo>
                    <a:pt x="3" y="140"/>
                    <a:pt x="1" y="120"/>
                    <a:pt x="8" y="103"/>
                  </a:cubicBezTo>
                  <a:cubicBezTo>
                    <a:pt x="20" y="72"/>
                    <a:pt x="62" y="67"/>
                    <a:pt x="87" y="55"/>
                  </a:cubicBezTo>
                  <a:cubicBezTo>
                    <a:pt x="140" y="30"/>
                    <a:pt x="190" y="18"/>
                    <a:pt x="245" y="0"/>
                  </a:cubicBezTo>
                  <a:cubicBezTo>
                    <a:pt x="329" y="6"/>
                    <a:pt x="352" y="7"/>
                    <a:pt x="418" y="24"/>
                  </a:cubicBezTo>
                  <a:cubicBezTo>
                    <a:pt x="474" y="60"/>
                    <a:pt x="450" y="44"/>
                    <a:pt x="489" y="71"/>
                  </a:cubicBezTo>
                  <a:cubicBezTo>
                    <a:pt x="515" y="109"/>
                    <a:pt x="523" y="180"/>
                    <a:pt x="481" y="213"/>
                  </a:cubicBezTo>
                  <a:cubicBezTo>
                    <a:pt x="468" y="223"/>
                    <a:pt x="426" y="240"/>
                    <a:pt x="410" y="245"/>
                  </a:cubicBezTo>
                  <a:cubicBezTo>
                    <a:pt x="375" y="269"/>
                    <a:pt x="353" y="269"/>
                    <a:pt x="308" y="276"/>
                  </a:cubicBezTo>
                  <a:cubicBezTo>
                    <a:pt x="305" y="342"/>
                    <a:pt x="333" y="471"/>
                    <a:pt x="261" y="521"/>
                  </a:cubicBezTo>
                  <a:cubicBezTo>
                    <a:pt x="251" y="536"/>
                    <a:pt x="247" y="553"/>
                    <a:pt x="237" y="568"/>
                  </a:cubicBezTo>
                  <a:cubicBezTo>
                    <a:pt x="201" y="621"/>
                    <a:pt x="223" y="564"/>
                    <a:pt x="197" y="616"/>
                  </a:cubicBezTo>
                  <a:cubicBezTo>
                    <a:pt x="182" y="646"/>
                    <a:pt x="186" y="674"/>
                    <a:pt x="166" y="702"/>
                  </a:cubicBezTo>
                  <a:cubicBezTo>
                    <a:pt x="163" y="710"/>
                    <a:pt x="166" y="726"/>
                    <a:pt x="158" y="726"/>
                  </a:cubicBezTo>
                  <a:cubicBezTo>
                    <a:pt x="148" y="726"/>
                    <a:pt x="145" y="711"/>
                    <a:pt x="142" y="702"/>
                  </a:cubicBezTo>
                  <a:cubicBezTo>
                    <a:pt x="136" y="682"/>
                    <a:pt x="137" y="660"/>
                    <a:pt x="134" y="639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49" name="Line 92"/>
            <p:cNvSpPr>
              <a:spLocks noChangeShapeType="1"/>
            </p:cNvSpPr>
            <p:nvPr/>
          </p:nvSpPr>
          <p:spPr bwMode="auto">
            <a:xfrm flipV="1">
              <a:off x="1610" y="1789"/>
              <a:ext cx="951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50" name="Line 93"/>
            <p:cNvSpPr>
              <a:spLocks noChangeShapeType="1"/>
            </p:cNvSpPr>
            <p:nvPr/>
          </p:nvSpPr>
          <p:spPr bwMode="auto">
            <a:xfrm>
              <a:off x="2054" y="1726"/>
              <a:ext cx="444" cy="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651" name="Group 94"/>
            <p:cNvGrpSpPr>
              <a:grpSpLocks/>
            </p:cNvGrpSpPr>
            <p:nvPr/>
          </p:nvGrpSpPr>
          <p:grpSpPr bwMode="auto">
            <a:xfrm>
              <a:off x="2529" y="779"/>
              <a:ext cx="1780" cy="1428"/>
              <a:chOff x="2830" y="1344"/>
              <a:chExt cx="2546" cy="2044"/>
            </a:xfrm>
          </p:grpSpPr>
          <p:sp>
            <p:nvSpPr>
              <p:cNvPr id="26660" name="Freeform 95"/>
              <p:cNvSpPr>
                <a:spLocks/>
              </p:cNvSpPr>
              <p:nvPr/>
            </p:nvSpPr>
            <p:spPr bwMode="auto">
              <a:xfrm>
                <a:off x="2830" y="2353"/>
                <a:ext cx="2057" cy="1035"/>
              </a:xfrm>
              <a:custGeom>
                <a:avLst/>
                <a:gdLst>
                  <a:gd name="T0" fmla="*/ 2025 w 2057"/>
                  <a:gd name="T1" fmla="*/ 461 h 1035"/>
                  <a:gd name="T2" fmla="*/ 1984 w 2057"/>
                  <a:gd name="T3" fmla="*/ 280 h 1035"/>
                  <a:gd name="T4" fmla="*/ 1943 w 2057"/>
                  <a:gd name="T5" fmla="*/ 91 h 1035"/>
                  <a:gd name="T6" fmla="*/ 1926 w 2057"/>
                  <a:gd name="T7" fmla="*/ 42 h 1035"/>
                  <a:gd name="T8" fmla="*/ 1860 w 2057"/>
                  <a:gd name="T9" fmla="*/ 0 h 1035"/>
                  <a:gd name="T10" fmla="*/ 1638 w 2057"/>
                  <a:gd name="T11" fmla="*/ 9 h 1035"/>
                  <a:gd name="T12" fmla="*/ 1539 w 2057"/>
                  <a:gd name="T13" fmla="*/ 25 h 1035"/>
                  <a:gd name="T14" fmla="*/ 1441 w 2057"/>
                  <a:gd name="T15" fmla="*/ 58 h 1035"/>
                  <a:gd name="T16" fmla="*/ 1391 w 2057"/>
                  <a:gd name="T17" fmla="*/ 74 h 1035"/>
                  <a:gd name="T18" fmla="*/ 1342 w 2057"/>
                  <a:gd name="T19" fmla="*/ 99 h 1035"/>
                  <a:gd name="T20" fmla="*/ 1301 w 2057"/>
                  <a:gd name="T21" fmla="*/ 132 h 1035"/>
                  <a:gd name="T22" fmla="*/ 1169 w 2057"/>
                  <a:gd name="T23" fmla="*/ 264 h 1035"/>
                  <a:gd name="T24" fmla="*/ 1153 w 2057"/>
                  <a:gd name="T25" fmla="*/ 288 h 1035"/>
                  <a:gd name="T26" fmla="*/ 1144 w 2057"/>
                  <a:gd name="T27" fmla="*/ 321 h 1035"/>
                  <a:gd name="T28" fmla="*/ 1070 w 2057"/>
                  <a:gd name="T29" fmla="*/ 387 h 1035"/>
                  <a:gd name="T30" fmla="*/ 898 w 2057"/>
                  <a:gd name="T31" fmla="*/ 527 h 1035"/>
                  <a:gd name="T32" fmla="*/ 766 w 2057"/>
                  <a:gd name="T33" fmla="*/ 543 h 1035"/>
                  <a:gd name="T34" fmla="*/ 667 w 2057"/>
                  <a:gd name="T35" fmla="*/ 576 h 1035"/>
                  <a:gd name="T36" fmla="*/ 461 w 2057"/>
                  <a:gd name="T37" fmla="*/ 609 h 1035"/>
                  <a:gd name="T38" fmla="*/ 280 w 2057"/>
                  <a:gd name="T39" fmla="*/ 659 h 1035"/>
                  <a:gd name="T40" fmla="*/ 165 w 2057"/>
                  <a:gd name="T41" fmla="*/ 708 h 1035"/>
                  <a:gd name="T42" fmla="*/ 25 w 2057"/>
                  <a:gd name="T43" fmla="*/ 757 h 1035"/>
                  <a:gd name="T44" fmla="*/ 17 w 2057"/>
                  <a:gd name="T45" fmla="*/ 914 h 1035"/>
                  <a:gd name="T46" fmla="*/ 50 w 2057"/>
                  <a:gd name="T47" fmla="*/ 947 h 1035"/>
                  <a:gd name="T48" fmla="*/ 132 w 2057"/>
                  <a:gd name="T49" fmla="*/ 930 h 1035"/>
                  <a:gd name="T50" fmla="*/ 519 w 2057"/>
                  <a:gd name="T51" fmla="*/ 996 h 1035"/>
                  <a:gd name="T52" fmla="*/ 708 w 2057"/>
                  <a:gd name="T53" fmla="*/ 963 h 1035"/>
                  <a:gd name="T54" fmla="*/ 766 w 2057"/>
                  <a:gd name="T55" fmla="*/ 947 h 1035"/>
                  <a:gd name="T56" fmla="*/ 832 w 2057"/>
                  <a:gd name="T57" fmla="*/ 938 h 1035"/>
                  <a:gd name="T58" fmla="*/ 1334 w 2057"/>
                  <a:gd name="T59" fmla="*/ 922 h 1035"/>
                  <a:gd name="T60" fmla="*/ 1383 w 2057"/>
                  <a:gd name="T61" fmla="*/ 906 h 1035"/>
                  <a:gd name="T62" fmla="*/ 1399 w 2057"/>
                  <a:gd name="T63" fmla="*/ 889 h 1035"/>
                  <a:gd name="T64" fmla="*/ 1457 w 2057"/>
                  <a:gd name="T65" fmla="*/ 873 h 1035"/>
                  <a:gd name="T66" fmla="*/ 1589 w 2057"/>
                  <a:gd name="T67" fmla="*/ 831 h 1035"/>
                  <a:gd name="T68" fmla="*/ 1778 w 2057"/>
                  <a:gd name="T69" fmla="*/ 774 h 1035"/>
                  <a:gd name="T70" fmla="*/ 1893 w 2057"/>
                  <a:gd name="T71" fmla="*/ 733 h 1035"/>
                  <a:gd name="T72" fmla="*/ 1951 w 2057"/>
                  <a:gd name="T73" fmla="*/ 659 h 1035"/>
                  <a:gd name="T74" fmla="*/ 2008 w 2057"/>
                  <a:gd name="T75" fmla="*/ 527 h 1035"/>
                  <a:gd name="T76" fmla="*/ 2025 w 2057"/>
                  <a:gd name="T77" fmla="*/ 461 h 103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057"/>
                  <a:gd name="T118" fmla="*/ 0 h 1035"/>
                  <a:gd name="T119" fmla="*/ 2057 w 2057"/>
                  <a:gd name="T120" fmla="*/ 1035 h 103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057" h="1035">
                    <a:moveTo>
                      <a:pt x="2025" y="461"/>
                    </a:moveTo>
                    <a:cubicBezTo>
                      <a:pt x="2004" y="397"/>
                      <a:pt x="2057" y="304"/>
                      <a:pt x="1984" y="280"/>
                    </a:cubicBezTo>
                    <a:cubicBezTo>
                      <a:pt x="1962" y="217"/>
                      <a:pt x="1962" y="154"/>
                      <a:pt x="1943" y="91"/>
                    </a:cubicBezTo>
                    <a:cubicBezTo>
                      <a:pt x="1938" y="74"/>
                      <a:pt x="1942" y="48"/>
                      <a:pt x="1926" y="42"/>
                    </a:cubicBezTo>
                    <a:cubicBezTo>
                      <a:pt x="1898" y="32"/>
                      <a:pt x="1881" y="21"/>
                      <a:pt x="1860" y="0"/>
                    </a:cubicBezTo>
                    <a:cubicBezTo>
                      <a:pt x="1786" y="3"/>
                      <a:pt x="1712" y="3"/>
                      <a:pt x="1638" y="9"/>
                    </a:cubicBezTo>
                    <a:cubicBezTo>
                      <a:pt x="1605" y="12"/>
                      <a:pt x="1539" y="25"/>
                      <a:pt x="1539" y="25"/>
                    </a:cubicBezTo>
                    <a:cubicBezTo>
                      <a:pt x="1503" y="44"/>
                      <a:pt x="1480" y="48"/>
                      <a:pt x="1441" y="58"/>
                    </a:cubicBezTo>
                    <a:cubicBezTo>
                      <a:pt x="1424" y="62"/>
                      <a:pt x="1391" y="74"/>
                      <a:pt x="1391" y="74"/>
                    </a:cubicBezTo>
                    <a:cubicBezTo>
                      <a:pt x="1354" y="113"/>
                      <a:pt x="1401" y="69"/>
                      <a:pt x="1342" y="99"/>
                    </a:cubicBezTo>
                    <a:cubicBezTo>
                      <a:pt x="1326" y="107"/>
                      <a:pt x="1316" y="122"/>
                      <a:pt x="1301" y="132"/>
                    </a:cubicBezTo>
                    <a:cubicBezTo>
                      <a:pt x="1267" y="182"/>
                      <a:pt x="1219" y="230"/>
                      <a:pt x="1169" y="264"/>
                    </a:cubicBezTo>
                    <a:cubicBezTo>
                      <a:pt x="1164" y="272"/>
                      <a:pt x="1157" y="279"/>
                      <a:pt x="1153" y="288"/>
                    </a:cubicBezTo>
                    <a:cubicBezTo>
                      <a:pt x="1148" y="298"/>
                      <a:pt x="1150" y="311"/>
                      <a:pt x="1144" y="321"/>
                    </a:cubicBezTo>
                    <a:cubicBezTo>
                      <a:pt x="1138" y="329"/>
                      <a:pt x="1082" y="375"/>
                      <a:pt x="1070" y="387"/>
                    </a:cubicBezTo>
                    <a:cubicBezTo>
                      <a:pt x="1023" y="434"/>
                      <a:pt x="960" y="501"/>
                      <a:pt x="898" y="527"/>
                    </a:cubicBezTo>
                    <a:cubicBezTo>
                      <a:pt x="856" y="545"/>
                      <a:pt x="811" y="540"/>
                      <a:pt x="766" y="543"/>
                    </a:cubicBezTo>
                    <a:cubicBezTo>
                      <a:pt x="734" y="565"/>
                      <a:pt x="705" y="569"/>
                      <a:pt x="667" y="576"/>
                    </a:cubicBezTo>
                    <a:cubicBezTo>
                      <a:pt x="605" y="608"/>
                      <a:pt x="461" y="609"/>
                      <a:pt x="461" y="609"/>
                    </a:cubicBezTo>
                    <a:cubicBezTo>
                      <a:pt x="398" y="631"/>
                      <a:pt x="347" y="650"/>
                      <a:pt x="280" y="659"/>
                    </a:cubicBezTo>
                    <a:cubicBezTo>
                      <a:pt x="244" y="683"/>
                      <a:pt x="204" y="692"/>
                      <a:pt x="165" y="708"/>
                    </a:cubicBezTo>
                    <a:cubicBezTo>
                      <a:pt x="106" y="732"/>
                      <a:pt x="86" y="745"/>
                      <a:pt x="25" y="757"/>
                    </a:cubicBezTo>
                    <a:cubicBezTo>
                      <a:pt x="13" y="820"/>
                      <a:pt x="0" y="841"/>
                      <a:pt x="17" y="914"/>
                    </a:cubicBezTo>
                    <a:cubicBezTo>
                      <a:pt x="21" y="929"/>
                      <a:pt x="39" y="936"/>
                      <a:pt x="50" y="947"/>
                    </a:cubicBezTo>
                    <a:cubicBezTo>
                      <a:pt x="67" y="895"/>
                      <a:pt x="85" y="915"/>
                      <a:pt x="132" y="930"/>
                    </a:cubicBezTo>
                    <a:cubicBezTo>
                      <a:pt x="237" y="1035"/>
                      <a:pt x="346" y="992"/>
                      <a:pt x="519" y="996"/>
                    </a:cubicBezTo>
                    <a:cubicBezTo>
                      <a:pt x="583" y="1005"/>
                      <a:pt x="659" y="1015"/>
                      <a:pt x="708" y="963"/>
                    </a:cubicBezTo>
                    <a:cubicBezTo>
                      <a:pt x="761" y="980"/>
                      <a:pt x="702" y="968"/>
                      <a:pt x="766" y="947"/>
                    </a:cubicBezTo>
                    <a:cubicBezTo>
                      <a:pt x="787" y="940"/>
                      <a:pt x="810" y="941"/>
                      <a:pt x="832" y="938"/>
                    </a:cubicBezTo>
                    <a:cubicBezTo>
                      <a:pt x="912" y="907"/>
                      <a:pt x="1239" y="925"/>
                      <a:pt x="1334" y="922"/>
                    </a:cubicBezTo>
                    <a:cubicBezTo>
                      <a:pt x="1350" y="917"/>
                      <a:pt x="1371" y="919"/>
                      <a:pt x="1383" y="906"/>
                    </a:cubicBezTo>
                    <a:cubicBezTo>
                      <a:pt x="1388" y="900"/>
                      <a:pt x="1392" y="893"/>
                      <a:pt x="1399" y="889"/>
                    </a:cubicBezTo>
                    <a:cubicBezTo>
                      <a:pt x="1417" y="880"/>
                      <a:pt x="1438" y="879"/>
                      <a:pt x="1457" y="873"/>
                    </a:cubicBezTo>
                    <a:cubicBezTo>
                      <a:pt x="1501" y="858"/>
                      <a:pt x="1545" y="847"/>
                      <a:pt x="1589" y="831"/>
                    </a:cubicBezTo>
                    <a:cubicBezTo>
                      <a:pt x="1655" y="767"/>
                      <a:pt x="1670" y="781"/>
                      <a:pt x="1778" y="774"/>
                    </a:cubicBezTo>
                    <a:cubicBezTo>
                      <a:pt x="1809" y="741"/>
                      <a:pt x="1848" y="743"/>
                      <a:pt x="1893" y="733"/>
                    </a:cubicBezTo>
                    <a:cubicBezTo>
                      <a:pt x="1903" y="703"/>
                      <a:pt x="1951" y="659"/>
                      <a:pt x="1951" y="659"/>
                    </a:cubicBezTo>
                    <a:cubicBezTo>
                      <a:pt x="1966" y="613"/>
                      <a:pt x="1993" y="573"/>
                      <a:pt x="2008" y="527"/>
                    </a:cubicBezTo>
                    <a:cubicBezTo>
                      <a:pt x="2018" y="417"/>
                      <a:pt x="2009" y="396"/>
                      <a:pt x="2025" y="46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sz="2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61" name="Oval 96"/>
              <p:cNvSpPr>
                <a:spLocks noChangeArrowheads="1"/>
              </p:cNvSpPr>
              <p:nvPr/>
            </p:nvSpPr>
            <p:spPr bwMode="auto">
              <a:xfrm>
                <a:off x="3424" y="1344"/>
                <a:ext cx="1044" cy="145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4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6662" name="Oval 97"/>
              <p:cNvSpPr>
                <a:spLocks noChangeArrowheads="1"/>
              </p:cNvSpPr>
              <p:nvPr/>
            </p:nvSpPr>
            <p:spPr bwMode="auto">
              <a:xfrm>
                <a:off x="4332" y="1389"/>
                <a:ext cx="1044" cy="145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400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6652" name="Freeform 98"/>
            <p:cNvSpPr>
              <a:spLocks/>
            </p:cNvSpPr>
            <p:nvPr/>
          </p:nvSpPr>
          <p:spPr bwMode="auto">
            <a:xfrm>
              <a:off x="2498" y="1440"/>
              <a:ext cx="380" cy="317"/>
            </a:xfrm>
            <a:custGeom>
              <a:avLst/>
              <a:gdLst>
                <a:gd name="T0" fmla="*/ 0 w 726"/>
                <a:gd name="T1" fmla="*/ 123 h 816"/>
                <a:gd name="T2" fmla="*/ 137 w 726"/>
                <a:gd name="T3" fmla="*/ 89 h 816"/>
                <a:gd name="T4" fmla="*/ 199 w 726"/>
                <a:gd name="T5" fmla="*/ 0 h 816"/>
                <a:gd name="T6" fmla="*/ 0 60000 65536"/>
                <a:gd name="T7" fmla="*/ 0 60000 65536"/>
                <a:gd name="T8" fmla="*/ 0 60000 65536"/>
                <a:gd name="T9" fmla="*/ 0 w 726"/>
                <a:gd name="T10" fmla="*/ 0 h 816"/>
                <a:gd name="T11" fmla="*/ 726 w 726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816">
                  <a:moveTo>
                    <a:pt x="0" y="816"/>
                  </a:moveTo>
                  <a:cubicBezTo>
                    <a:pt x="189" y="771"/>
                    <a:pt x="378" y="726"/>
                    <a:pt x="499" y="590"/>
                  </a:cubicBezTo>
                  <a:cubicBezTo>
                    <a:pt x="620" y="454"/>
                    <a:pt x="673" y="227"/>
                    <a:pt x="72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53" name="Freeform 99"/>
            <p:cNvSpPr>
              <a:spLocks/>
            </p:cNvSpPr>
            <p:nvPr/>
          </p:nvSpPr>
          <p:spPr bwMode="auto">
            <a:xfrm>
              <a:off x="2561" y="1504"/>
              <a:ext cx="348" cy="284"/>
            </a:xfrm>
            <a:custGeom>
              <a:avLst/>
              <a:gdLst>
                <a:gd name="T0" fmla="*/ 0 w 726"/>
                <a:gd name="T1" fmla="*/ 99 h 816"/>
                <a:gd name="T2" fmla="*/ 115 w 726"/>
                <a:gd name="T3" fmla="*/ 71 h 816"/>
                <a:gd name="T4" fmla="*/ 167 w 726"/>
                <a:gd name="T5" fmla="*/ 0 h 816"/>
                <a:gd name="T6" fmla="*/ 0 60000 65536"/>
                <a:gd name="T7" fmla="*/ 0 60000 65536"/>
                <a:gd name="T8" fmla="*/ 0 60000 65536"/>
                <a:gd name="T9" fmla="*/ 0 w 726"/>
                <a:gd name="T10" fmla="*/ 0 h 816"/>
                <a:gd name="T11" fmla="*/ 726 w 726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816">
                  <a:moveTo>
                    <a:pt x="0" y="816"/>
                  </a:moveTo>
                  <a:cubicBezTo>
                    <a:pt x="189" y="771"/>
                    <a:pt x="378" y="726"/>
                    <a:pt x="499" y="590"/>
                  </a:cubicBezTo>
                  <a:cubicBezTo>
                    <a:pt x="620" y="454"/>
                    <a:pt x="673" y="227"/>
                    <a:pt x="72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54" name="AutoShape 101"/>
            <p:cNvSpPr>
              <a:spLocks noChangeArrowheads="1"/>
            </p:cNvSpPr>
            <p:nvPr/>
          </p:nvSpPr>
          <p:spPr bwMode="auto">
            <a:xfrm rot="-7882594">
              <a:off x="3037" y="1091"/>
              <a:ext cx="253" cy="318"/>
            </a:xfrm>
            <a:prstGeom prst="moon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ru-RU" altLang="ru-RU" sz="2400" b="1">
                <a:solidFill>
                  <a:srgbClr val="000000"/>
                </a:solidFill>
              </a:endParaRPr>
            </a:p>
          </p:txBody>
        </p:sp>
        <p:sp>
          <p:nvSpPr>
            <p:cNvPr id="26655" name="Oval 102"/>
            <p:cNvSpPr>
              <a:spLocks noChangeArrowheads="1"/>
            </p:cNvSpPr>
            <p:nvPr/>
          </p:nvSpPr>
          <p:spPr bwMode="auto">
            <a:xfrm rot="-7882594">
              <a:off x="3000" y="1064"/>
              <a:ext cx="158" cy="190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ru-RU" altLang="ru-RU" sz="2400" b="1">
                <a:solidFill>
                  <a:srgbClr val="000000"/>
                </a:solidFill>
              </a:endParaRPr>
            </a:p>
          </p:txBody>
        </p:sp>
        <p:sp>
          <p:nvSpPr>
            <p:cNvPr id="26656" name="Line 103"/>
            <p:cNvSpPr>
              <a:spLocks noChangeShapeType="1"/>
            </p:cNvSpPr>
            <p:nvPr/>
          </p:nvSpPr>
          <p:spPr bwMode="auto">
            <a:xfrm flipV="1">
              <a:off x="2878" y="1155"/>
              <a:ext cx="159" cy="285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57" name="Line 104"/>
            <p:cNvSpPr>
              <a:spLocks noChangeShapeType="1"/>
            </p:cNvSpPr>
            <p:nvPr/>
          </p:nvSpPr>
          <p:spPr bwMode="auto">
            <a:xfrm flipV="1">
              <a:off x="2878" y="1155"/>
              <a:ext cx="222" cy="317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58" name="Line 105"/>
            <p:cNvSpPr>
              <a:spLocks noChangeShapeType="1"/>
            </p:cNvSpPr>
            <p:nvPr/>
          </p:nvSpPr>
          <p:spPr bwMode="auto">
            <a:xfrm flipV="1">
              <a:off x="2909" y="1313"/>
              <a:ext cx="318" cy="190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59" name="Line 106"/>
            <p:cNvSpPr>
              <a:spLocks noChangeShapeType="1"/>
            </p:cNvSpPr>
            <p:nvPr/>
          </p:nvSpPr>
          <p:spPr bwMode="auto">
            <a:xfrm flipV="1">
              <a:off x="2898" y="1282"/>
              <a:ext cx="297" cy="200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631" name="Line 107"/>
          <p:cNvSpPr>
            <a:spLocks noChangeShapeType="1"/>
          </p:cNvSpPr>
          <p:nvPr/>
        </p:nvSpPr>
        <p:spPr bwMode="auto">
          <a:xfrm flipH="1">
            <a:off x="6167438" y="984250"/>
            <a:ext cx="576262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32" name="Text Box 108"/>
          <p:cNvSpPr txBox="1">
            <a:spLocks noChangeArrowheads="1"/>
          </p:cNvSpPr>
          <p:nvPr/>
        </p:nvSpPr>
        <p:spPr bwMode="auto">
          <a:xfrm>
            <a:off x="6619876" y="615951"/>
            <a:ext cx="2060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>
                <a:solidFill>
                  <a:srgbClr val="000000"/>
                </a:solidFill>
              </a:rPr>
              <a:t>Будущая ламина </a:t>
            </a:r>
          </a:p>
        </p:txBody>
      </p:sp>
      <p:sp>
        <p:nvSpPr>
          <p:cNvPr id="26633" name="Line 109"/>
          <p:cNvSpPr>
            <a:spLocks noChangeShapeType="1"/>
          </p:cNvSpPr>
          <p:nvPr/>
        </p:nvSpPr>
        <p:spPr bwMode="auto">
          <a:xfrm flipH="1">
            <a:off x="6383339" y="1128713"/>
            <a:ext cx="11525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34" name="Text Box 110"/>
          <p:cNvSpPr txBox="1">
            <a:spLocks noChangeArrowheads="1"/>
          </p:cNvSpPr>
          <p:nvPr/>
        </p:nvSpPr>
        <p:spPr bwMode="auto">
          <a:xfrm>
            <a:off x="7464426" y="911226"/>
            <a:ext cx="2124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>
                <a:solidFill>
                  <a:srgbClr val="000000"/>
                </a:solidFill>
              </a:rPr>
              <a:t>Будущая медулла</a:t>
            </a:r>
          </a:p>
        </p:txBody>
      </p:sp>
      <p:sp>
        <p:nvSpPr>
          <p:cNvPr id="26635" name="Text Box 111"/>
          <p:cNvSpPr txBox="1">
            <a:spLocks noChangeArrowheads="1"/>
          </p:cNvSpPr>
          <p:nvPr/>
        </p:nvSpPr>
        <p:spPr bwMode="auto">
          <a:xfrm>
            <a:off x="9147177" y="1204006"/>
            <a:ext cx="2771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rgbClr val="000000"/>
                </a:solidFill>
              </a:rPr>
              <a:t>Аксоны</a:t>
            </a:r>
            <a:r>
              <a:rPr lang="ru-RU" altLang="ru-RU" sz="2000" dirty="0">
                <a:solidFill>
                  <a:srgbClr val="008000"/>
                </a:solidFill>
              </a:rPr>
              <a:t> </a:t>
            </a:r>
            <a:r>
              <a:rPr lang="en-US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R1-R6</a:t>
            </a:r>
            <a:r>
              <a:rPr lang="en-US" altLang="ru-RU" sz="2000" dirty="0">
                <a:solidFill>
                  <a:srgbClr val="000000"/>
                </a:solidFill>
              </a:rPr>
              <a:t>  </a:t>
            </a:r>
            <a:r>
              <a:rPr lang="ru-RU" altLang="ru-RU" sz="2000" dirty="0">
                <a:solidFill>
                  <a:srgbClr val="000000"/>
                </a:solidFill>
              </a:rPr>
              <a:t>терминируют 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>
                <a:solidFill>
                  <a:srgbClr val="000000"/>
                </a:solidFill>
              </a:rPr>
              <a:t>в будущей ламине,</a:t>
            </a:r>
            <a:r>
              <a:rPr lang="en-US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>
                <a:solidFill>
                  <a:srgbClr val="000000"/>
                </a:solidFill>
              </a:rPr>
              <a:t/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1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rgbClr val="000000"/>
                </a:solidFill>
              </a:rPr>
              <a:t>Аксоны </a:t>
            </a:r>
            <a:r>
              <a:rPr lang="en-US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R7-R8</a:t>
            </a:r>
            <a:r>
              <a:rPr lang="ru-RU" altLang="ru-RU" sz="2000" dirty="0">
                <a:solidFill>
                  <a:srgbClr val="000000"/>
                </a:solidFill>
              </a:rPr>
              <a:t> –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rgbClr val="000000"/>
                </a:solidFill>
              </a:rPr>
              <a:t>в будущей медулле. </a:t>
            </a:r>
          </a:p>
        </p:txBody>
      </p:sp>
      <p:sp>
        <p:nvSpPr>
          <p:cNvPr id="26636" name="Text Box 112"/>
          <p:cNvSpPr txBox="1">
            <a:spLocks noChangeArrowheads="1"/>
          </p:cNvSpPr>
          <p:nvPr/>
        </p:nvSpPr>
        <p:spPr bwMode="auto">
          <a:xfrm>
            <a:off x="6773928" y="3253443"/>
            <a:ext cx="162877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>
                <a:solidFill>
                  <a:srgbClr val="000000"/>
                </a:solidFill>
              </a:rPr>
              <a:t>мозг</a:t>
            </a:r>
            <a:r>
              <a:rPr lang="en-US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>
                <a:solidFill>
                  <a:srgbClr val="000000"/>
                </a:solidFill>
              </a:rPr>
              <a:t>личинки</a:t>
            </a:r>
          </a:p>
        </p:txBody>
      </p:sp>
      <p:sp>
        <p:nvSpPr>
          <p:cNvPr id="26638" name="Text Box 116"/>
          <p:cNvSpPr txBox="1">
            <a:spLocks noChangeArrowheads="1"/>
          </p:cNvSpPr>
          <p:nvPr/>
        </p:nvSpPr>
        <p:spPr bwMode="auto">
          <a:xfrm>
            <a:off x="1774825" y="695326"/>
            <a:ext cx="4078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b="1" u="sng">
                <a:solidFill>
                  <a:srgbClr val="000000"/>
                </a:solidFill>
              </a:rPr>
              <a:t>Стадия личинки 3-го возраста:</a:t>
            </a:r>
          </a:p>
        </p:txBody>
      </p:sp>
      <p:sp>
        <p:nvSpPr>
          <p:cNvPr id="26639" name="Text Box 123"/>
          <p:cNvSpPr txBox="1">
            <a:spLocks noChangeArrowheads="1"/>
          </p:cNvSpPr>
          <p:nvPr/>
        </p:nvSpPr>
        <p:spPr bwMode="auto">
          <a:xfrm>
            <a:off x="7263826" y="1723798"/>
            <a:ext cx="7445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>
                <a:solidFill>
                  <a:srgbClr val="000000"/>
                </a:solidFill>
              </a:rPr>
              <a:t>Зрит.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>
                <a:solidFill>
                  <a:srgbClr val="000000"/>
                </a:solidFill>
              </a:rPr>
              <a:t>доля</a:t>
            </a:r>
          </a:p>
        </p:txBody>
      </p:sp>
      <p:grpSp>
        <p:nvGrpSpPr>
          <p:cNvPr id="131" name="Группа 130"/>
          <p:cNvGrpSpPr/>
          <p:nvPr/>
        </p:nvGrpSpPr>
        <p:grpSpPr>
          <a:xfrm>
            <a:off x="437981" y="3868213"/>
            <a:ext cx="4638221" cy="1440683"/>
            <a:chOff x="2438797" y="1348483"/>
            <a:chExt cx="7143565" cy="2597659"/>
          </a:xfrm>
        </p:grpSpPr>
        <p:pic>
          <p:nvPicPr>
            <p:cNvPr id="132" name="Рисунок 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20327" r="60" b="59469"/>
            <a:stretch/>
          </p:blipFill>
          <p:spPr bwMode="auto">
            <a:xfrm>
              <a:off x="2438797" y="1348483"/>
              <a:ext cx="7143565" cy="2597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Прямоугольник 132"/>
            <p:cNvSpPr/>
            <p:nvPr/>
          </p:nvSpPr>
          <p:spPr>
            <a:xfrm>
              <a:off x="2463425" y="1473312"/>
              <a:ext cx="419142" cy="4471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Wt</a:t>
              </a:r>
              <a:endPara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pic>
        <p:nvPicPr>
          <p:cNvPr id="136" name="Рисунок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-12" r="60" b="82823"/>
          <a:stretch/>
        </p:blipFill>
        <p:spPr bwMode="auto">
          <a:xfrm>
            <a:off x="453972" y="5327555"/>
            <a:ext cx="4635827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Прямоугольник 136"/>
          <p:cNvSpPr/>
          <p:nvPr/>
        </p:nvSpPr>
        <p:spPr>
          <a:xfrm>
            <a:off x="527416" y="5376732"/>
            <a:ext cx="818017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sbr</a:t>
            </a:r>
            <a:r>
              <a:rPr kumimoji="0" lang="en-US" sz="2000" b="0" i="1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  <a:endParaRPr kumimoji="0" lang="ru-RU" sz="2000" b="0" i="1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8" name="Прямоугольник 137"/>
          <p:cNvSpPr/>
          <p:nvPr/>
        </p:nvSpPr>
        <p:spPr>
          <a:xfrm>
            <a:off x="792968" y="31058"/>
            <a:ext cx="102405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Структура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оптической доли мозга дрозофилы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" name="Picture 8" descr="Схема ФрН норм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35" y="3909254"/>
            <a:ext cx="1596418" cy="105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" name="Text Box 11"/>
          <p:cNvSpPr txBox="1">
            <a:spLocks noChangeArrowheads="1"/>
          </p:cNvSpPr>
          <p:nvPr/>
        </p:nvSpPr>
        <p:spPr bwMode="auto">
          <a:xfrm>
            <a:off x="5079663" y="4511409"/>
            <a:ext cx="16535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Аксоны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/>
            </a:r>
            <a:b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</a:b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идут пучками</a:t>
            </a:r>
          </a:p>
        </p:txBody>
      </p:sp>
      <p:pic>
        <p:nvPicPr>
          <p:cNvPr id="141" name="Picture 9" descr="Схема ФрН сб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76" y="5326134"/>
            <a:ext cx="1560895" cy="107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" name="Text Box 10"/>
          <p:cNvSpPr txBox="1">
            <a:spLocks noChangeArrowheads="1"/>
          </p:cNvSpPr>
          <p:nvPr/>
        </p:nvSpPr>
        <p:spPr bwMode="auto">
          <a:xfrm>
            <a:off x="5199123" y="5821450"/>
            <a:ext cx="1074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Аксоны </a:t>
            </a:r>
            <a:endParaRPr kumimoji="0" lang="ru-RU" altLang="ru-RU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спутаны</a:t>
            </a:r>
            <a:endParaRPr kumimoji="0" lang="ru-RU" altLang="ru-RU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77201" y="356135"/>
            <a:ext cx="11496943" cy="6367364"/>
            <a:chOff x="277201" y="356135"/>
            <a:chExt cx="11496943" cy="636736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01" y="442762"/>
              <a:ext cx="11496943" cy="5855556"/>
            </a:xfrm>
            <a:prstGeom prst="rect">
              <a:avLst/>
            </a:prstGeom>
          </p:spPr>
        </p:pic>
        <p:sp>
          <p:nvSpPr>
            <p:cNvPr id="5" name="Прямоугольник 4"/>
            <p:cNvSpPr/>
            <p:nvPr/>
          </p:nvSpPr>
          <p:spPr>
            <a:xfrm>
              <a:off x="7980956" y="6384945"/>
              <a:ext cx="264882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i="0" u="none" strike="noStrike" baseline="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600" b="1" i="0" u="none" strike="noStrike" baseline="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Mamon</a:t>
              </a:r>
              <a:r>
                <a:rPr lang="en-US" sz="1600" b="1" i="0" u="none" strike="noStrike" baseline="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et al., 20</a:t>
              </a:r>
              <a:r>
                <a:rPr lang="ru-RU" sz="1600" b="1" i="0" u="none" strike="noStrike" baseline="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21)</a:t>
              </a:r>
              <a:endParaRPr lang="ru-RU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905388" y="356135"/>
              <a:ext cx="108687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1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045616" y="178006"/>
            <a:ext cx="8003357" cy="998791"/>
            <a:chOff x="1779690" y="128438"/>
            <a:chExt cx="9074150" cy="998791"/>
          </a:xfrm>
        </p:grpSpPr>
        <p:pic>
          <p:nvPicPr>
            <p:cNvPr id="3" name="Picture 50" descr="Рисунок1копирование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" t="24000" r="-397" b="34008"/>
            <a:stretch/>
          </p:blipFill>
          <p:spPr bwMode="auto">
            <a:xfrm>
              <a:off x="1779690" y="234991"/>
              <a:ext cx="9074150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3142003" y="757897"/>
              <a:ext cx="12507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ru-RU" dirty="0">
                <a:solidFill>
                  <a:srgbClr val="33CCCC"/>
                </a:solidFill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4307689" y="128438"/>
              <a:ext cx="17459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ru-RU" dirty="0">
                <a:solidFill>
                  <a:srgbClr val="33CCCC"/>
                </a:solidFill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4088744" y="815693"/>
            <a:ext cx="414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dirty="0" smtClean="0">
                <a:solidFill>
                  <a:srgbClr val="7030A0"/>
                </a:solidFill>
              </a:rPr>
              <a:t>Структура гена</a:t>
            </a:r>
            <a:r>
              <a:rPr lang="ru-RU" altLang="ru-RU" b="1" dirty="0" smtClean="0">
                <a:solidFill>
                  <a:srgbClr val="7030A0"/>
                </a:solidFill>
              </a:rPr>
              <a:t> </a:t>
            </a:r>
            <a:r>
              <a:rPr lang="en-US" altLang="ru-RU" i="1" dirty="0">
                <a:solidFill>
                  <a:srgbClr val="7030A0"/>
                </a:solidFill>
              </a:rPr>
              <a:t>small bristles </a:t>
            </a:r>
            <a:r>
              <a:rPr lang="ru-RU" altLang="ru-RU" dirty="0">
                <a:solidFill>
                  <a:srgbClr val="7030A0"/>
                </a:solidFill>
              </a:rPr>
              <a:t>(</a:t>
            </a:r>
            <a:r>
              <a:rPr lang="en-US" altLang="ru-RU" dirty="0">
                <a:solidFill>
                  <a:srgbClr val="7030A0"/>
                </a:solidFill>
              </a:rPr>
              <a:t>CG 1664</a:t>
            </a:r>
            <a:r>
              <a:rPr lang="ru-RU" altLang="ru-RU" dirty="0" smtClean="0">
                <a:solidFill>
                  <a:srgbClr val="7030A0"/>
                </a:solidFill>
              </a:rPr>
              <a:t>).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19" y="102515"/>
            <a:ext cx="7645138" cy="14263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585" y="2569024"/>
            <a:ext cx="5921483" cy="16206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200397" y="1659144"/>
            <a:ext cx="5813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Специфичные для семенников мРНК гена </a:t>
            </a:r>
            <a:r>
              <a:rPr lang="en-US" b="1" i="1" dirty="0"/>
              <a:t>Dm nxf1</a:t>
            </a:r>
            <a:r>
              <a:rPr lang="ru-RU" b="1" i="1" dirty="0"/>
              <a:t> </a:t>
            </a:r>
            <a:r>
              <a:rPr lang="ru-RU" b="1" dirty="0"/>
              <a:t>(</a:t>
            </a:r>
            <a:r>
              <a:rPr lang="ru-RU" b="1" i="1" dirty="0"/>
              <a:t>sbr</a:t>
            </a:r>
            <a:r>
              <a:rPr lang="ru-RU" b="1" dirty="0"/>
              <a:t>) выявленные с помощью 5'- и 3'-RACE-PCR</a:t>
            </a:r>
            <a:r>
              <a:rPr lang="ru-RU" dirty="0"/>
              <a:t>.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905" y="4999730"/>
            <a:ext cx="7113791" cy="179311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367133" y="4306206"/>
            <a:ext cx="5328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Специфичные для головы мРНК гена </a:t>
            </a:r>
            <a:r>
              <a:rPr lang="en-US" b="1" i="1" dirty="0" smtClean="0"/>
              <a:t>Dm nxf1</a:t>
            </a:r>
            <a:r>
              <a:rPr lang="ru-RU" b="1" i="1" dirty="0" smtClean="0"/>
              <a:t> </a:t>
            </a:r>
            <a:r>
              <a:rPr lang="ru-RU" b="1" dirty="0" smtClean="0"/>
              <a:t>(</a:t>
            </a:r>
            <a:r>
              <a:rPr lang="ru-RU" b="1" i="1" dirty="0" smtClean="0"/>
              <a:t>sbr</a:t>
            </a:r>
            <a:r>
              <a:rPr lang="ru-RU" b="1" dirty="0" smtClean="0"/>
              <a:t>) выявленные с помощью 5'- и 3'-RACE-PCR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29" y="2273883"/>
            <a:ext cx="5836049" cy="2382061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271133" y="14348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Специфичные для </a:t>
            </a:r>
            <a:r>
              <a:rPr lang="ru-RU" b="1" dirty="0" smtClean="0"/>
              <a:t>яичников </a:t>
            </a:r>
            <a:r>
              <a:rPr lang="ru-RU" b="1" dirty="0"/>
              <a:t>мРНК гена </a:t>
            </a:r>
            <a:r>
              <a:rPr lang="en-US" b="1" i="1" dirty="0"/>
              <a:t>Dm nxf1</a:t>
            </a:r>
            <a:r>
              <a:rPr lang="ru-RU" b="1" i="1" dirty="0"/>
              <a:t> </a:t>
            </a:r>
            <a:r>
              <a:rPr lang="ru-RU" b="1" dirty="0"/>
              <a:t>(</a:t>
            </a:r>
            <a:r>
              <a:rPr lang="ru-RU" b="1" i="1" dirty="0"/>
              <a:t>sbr</a:t>
            </a:r>
            <a:r>
              <a:rPr lang="ru-RU" b="1" dirty="0"/>
              <a:t>) выявленные с помощью 5'- и 3'-RACE-PCR</a:t>
            </a:r>
            <a:r>
              <a:rPr lang="ru-RU" dirty="0"/>
              <a:t>.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1198" y="4848627"/>
            <a:ext cx="4778707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b="1" dirty="0" smtClean="0"/>
              <a:t>Изоформы мРНК </a:t>
            </a:r>
            <a:r>
              <a:rPr lang="ru-RU" sz="1700" b="1" i="1" dirty="0" smtClean="0"/>
              <a:t>sbr</a:t>
            </a:r>
            <a:r>
              <a:rPr lang="ru-RU" sz="1700" b="1" dirty="0" smtClean="0"/>
              <a:t> перечислены в порядке убывания их количества. </a:t>
            </a:r>
          </a:p>
          <a:p>
            <a:pPr algn="just"/>
            <a:r>
              <a:rPr lang="ru-RU" sz="1700" dirty="0" smtClean="0"/>
              <a:t>RBD — РНК-связывающий домен; LRR — домен, богатый лейцином; NTF2L — ядерный транспортный фактор 2 - подобный; </a:t>
            </a:r>
            <a:r>
              <a:rPr lang="en-US" sz="1700" dirty="0" smtClean="0"/>
              <a:t>UBA</a:t>
            </a:r>
            <a:r>
              <a:rPr lang="ru-RU" sz="1700" dirty="0" smtClean="0"/>
              <a:t> — </a:t>
            </a:r>
            <a:r>
              <a:rPr lang="ru-RU" sz="1700" dirty="0" err="1" smtClean="0"/>
              <a:t>убиквитин</a:t>
            </a:r>
            <a:r>
              <a:rPr lang="ru-RU" sz="1700" dirty="0" smtClean="0"/>
              <a:t>-связывающий домен; NLS — сигнал ядерной локализации.</a:t>
            </a:r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213543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763494" y="124215"/>
            <a:ext cx="10548000" cy="6573616"/>
            <a:chOff x="763494" y="124215"/>
            <a:chExt cx="10548000" cy="6573616"/>
          </a:xfrm>
        </p:grpSpPr>
        <p:sp>
          <p:nvSpPr>
            <p:cNvPr id="5" name="Rectangle 186"/>
            <p:cNvSpPr>
              <a:spLocks noChangeArrowheads="1"/>
            </p:cNvSpPr>
            <p:nvPr/>
          </p:nvSpPr>
          <p:spPr bwMode="auto">
            <a:xfrm>
              <a:off x="7285544" y="1194820"/>
              <a:ext cx="2610535" cy="652634"/>
            </a:xfrm>
            <a:prstGeom prst="rect">
              <a:avLst/>
            </a:prstGeom>
            <a:solidFill>
              <a:srgbClr val="EBA01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" name="AutoShape 84"/>
            <p:cNvSpPr>
              <a:spLocks noChangeArrowheads="1"/>
            </p:cNvSpPr>
            <p:nvPr/>
          </p:nvSpPr>
          <p:spPr bwMode="auto">
            <a:xfrm>
              <a:off x="763494" y="124215"/>
              <a:ext cx="10548000" cy="6573616"/>
            </a:xfrm>
            <a:prstGeom prst="roundRect">
              <a:avLst>
                <a:gd name="adj" fmla="val 1441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defTabSz="4176713">
                <a:defRPr/>
              </a:pPr>
              <a:endParaRPr lang="ru-RU">
                <a:latin typeface="Arial" charset="0"/>
              </a:endParaRPr>
            </a:p>
          </p:txBody>
        </p:sp>
        <p:sp>
          <p:nvSpPr>
            <p:cNvPr id="7" name="Text Box 101"/>
            <p:cNvSpPr txBox="1">
              <a:spLocks noChangeArrowheads="1"/>
            </p:cNvSpPr>
            <p:nvPr/>
          </p:nvSpPr>
          <p:spPr bwMode="auto">
            <a:xfrm>
              <a:off x="1057950" y="601609"/>
              <a:ext cx="99590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ru-RU" altLang="ru-RU" sz="2300" b="1" dirty="0">
                  <a:latin typeface="Georgia" panose="02040502050405020303" pitchFamily="18" charset="0"/>
                </a:rPr>
                <a:t>Структура РНК-связывающего белка </a:t>
              </a:r>
              <a:r>
                <a:rPr lang="en-US" altLang="ru-RU" sz="2300" b="1" dirty="0" smtClean="0">
                  <a:latin typeface="Georgia" panose="02040502050405020303" pitchFamily="18" charset="0"/>
                </a:rPr>
                <a:t>NXF</a:t>
              </a:r>
              <a:r>
                <a:rPr lang="en-US" altLang="ru-RU" sz="2800" b="1" dirty="0" smtClean="0">
                  <a:latin typeface="Georgia" panose="02040502050405020303" pitchFamily="18" charset="0"/>
                </a:rPr>
                <a:t>1</a:t>
              </a:r>
              <a:r>
                <a:rPr lang="en-US" altLang="ru-RU" sz="2300" b="1" dirty="0" smtClean="0">
                  <a:latin typeface="Georgia" panose="02040502050405020303" pitchFamily="18" charset="0"/>
                </a:rPr>
                <a:t> </a:t>
              </a:r>
              <a:r>
                <a:rPr lang="en-US" altLang="ru-RU" sz="2300" b="1" i="1" dirty="0" smtClean="0">
                  <a:latin typeface="Georgia" panose="02040502050405020303" pitchFamily="18" charset="0"/>
                </a:rPr>
                <a:t>D.melanogaster</a:t>
              </a:r>
              <a:endParaRPr lang="ru-RU" altLang="ru-RU" sz="2300" b="1" i="1" dirty="0">
                <a:latin typeface="Georgia" panose="02040502050405020303" pitchFamily="18" charset="0"/>
              </a:endParaRPr>
            </a:p>
          </p:txBody>
        </p:sp>
        <p:grpSp>
          <p:nvGrpSpPr>
            <p:cNvPr id="8" name="Group 165"/>
            <p:cNvGrpSpPr>
              <a:grpSpLocks/>
            </p:cNvGrpSpPr>
            <p:nvPr/>
          </p:nvGrpSpPr>
          <p:grpSpPr bwMode="auto">
            <a:xfrm>
              <a:off x="1128165" y="3218217"/>
              <a:ext cx="7695950" cy="2433011"/>
              <a:chOff x="980" y="2904"/>
              <a:chExt cx="4304" cy="1260"/>
            </a:xfrm>
          </p:grpSpPr>
          <p:pic>
            <p:nvPicPr>
              <p:cNvPr id="26" name="Picture 114" descr="gene-protei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2" y="3022"/>
                <a:ext cx="4082" cy="1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 Box 187"/>
              <p:cNvSpPr txBox="1">
                <a:spLocks noChangeArrowheads="1"/>
              </p:cNvSpPr>
              <p:nvPr/>
            </p:nvSpPr>
            <p:spPr bwMode="auto">
              <a:xfrm>
                <a:off x="2154" y="3430"/>
                <a:ext cx="409" cy="15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ru-RU" sz="1400" b="1" dirty="0">
                    <a:cs typeface="Arial" panose="020B0604020202020204" pitchFamily="34" charset="0"/>
                  </a:rPr>
                  <a:t>5’UTR</a:t>
                </a:r>
                <a:endParaRPr lang="ru-RU" altLang="ru-RU" sz="1400" b="1" dirty="0"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 Box 188"/>
              <p:cNvSpPr txBox="1">
                <a:spLocks noChangeArrowheads="1"/>
              </p:cNvSpPr>
              <p:nvPr/>
            </p:nvSpPr>
            <p:spPr bwMode="auto">
              <a:xfrm>
                <a:off x="4649" y="3430"/>
                <a:ext cx="409" cy="15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 eaLnBrk="0" hangingPunct="0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ru-RU" sz="1400" b="1" dirty="0">
                    <a:cs typeface="Arial" panose="020B0604020202020204" pitchFamily="34" charset="0"/>
                  </a:rPr>
                  <a:t>3’UTR</a:t>
                </a:r>
                <a:endParaRPr lang="ru-RU" altLang="ru-RU" sz="1400" b="1" dirty="0"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169"/>
              <p:cNvSpPr>
                <a:spLocks noChangeArrowheads="1"/>
              </p:cNvSpPr>
              <p:nvPr/>
            </p:nvSpPr>
            <p:spPr bwMode="auto">
              <a:xfrm>
                <a:off x="980" y="2904"/>
                <a:ext cx="1134" cy="39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0" name="Text Box 170"/>
              <p:cNvSpPr txBox="1">
                <a:spLocks noChangeArrowheads="1"/>
              </p:cNvSpPr>
              <p:nvPr/>
            </p:nvSpPr>
            <p:spPr bwMode="auto">
              <a:xfrm>
                <a:off x="1121" y="2907"/>
                <a:ext cx="904" cy="3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altLang="ru-RU" sz="2000" b="1" dirty="0" err="1">
                    <a:cs typeface="Arial" panose="020B0604020202020204" pitchFamily="34" charset="0"/>
                  </a:rPr>
                  <a:t>Экзоны</a:t>
                </a:r>
                <a:r>
                  <a:rPr lang="ru-RU" altLang="ru-RU" sz="2000" b="1" dirty="0"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ru-RU" altLang="ru-RU" sz="2000" b="1" dirty="0">
                    <a:cs typeface="Arial" panose="020B0604020202020204" pitchFamily="34" charset="0"/>
                  </a:rPr>
                  <a:t>гена </a:t>
                </a:r>
                <a:r>
                  <a:rPr lang="en-US" altLang="ru-RU" sz="2000" b="1" i="1" dirty="0">
                    <a:cs typeface="Arial" panose="020B0604020202020204" pitchFamily="34" charset="0"/>
                  </a:rPr>
                  <a:t>Dm </a:t>
                </a:r>
                <a:r>
                  <a:rPr lang="en-US" altLang="ru-RU" sz="2000" b="1" i="1" dirty="0" smtClean="0">
                    <a:cs typeface="Arial" panose="020B0604020202020204" pitchFamily="34" charset="0"/>
                  </a:rPr>
                  <a:t>nxf1</a:t>
                </a:r>
                <a:endParaRPr lang="en-US" altLang="ru-RU" sz="2000" b="1" i="1" dirty="0"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171"/>
              <p:cNvSpPr>
                <a:spLocks noChangeArrowheads="1"/>
              </p:cNvSpPr>
              <p:nvPr/>
            </p:nvSpPr>
            <p:spPr bwMode="auto">
              <a:xfrm>
                <a:off x="999" y="3743"/>
                <a:ext cx="1134" cy="42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ru-RU" altLang="ru-RU" sz="2000" b="1" dirty="0">
                    <a:cs typeface="Arial" panose="020B0604020202020204" pitchFamily="34" charset="0"/>
                  </a:rPr>
                  <a:t>Домены</a:t>
                </a:r>
              </a:p>
              <a:p>
                <a:pPr algn="ctr"/>
                <a:r>
                  <a:rPr lang="ru-RU" altLang="ru-RU" sz="2000" b="1" dirty="0">
                    <a:cs typeface="Arial" panose="020B0604020202020204" pitchFamily="34" charset="0"/>
                  </a:rPr>
                  <a:t>белка </a:t>
                </a:r>
                <a:r>
                  <a:rPr lang="en-US" altLang="ru-RU" sz="2000" b="1" dirty="0">
                    <a:cs typeface="Arial" panose="020B0604020202020204" pitchFamily="34" charset="0"/>
                  </a:rPr>
                  <a:t>Dm NXF1</a:t>
                </a:r>
                <a:endParaRPr lang="ru-RU" altLang="ru-RU" sz="2000" b="1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Text Box 172"/>
            <p:cNvSpPr txBox="1">
              <a:spLocks noChangeArrowheads="1"/>
            </p:cNvSpPr>
            <p:nvPr/>
          </p:nvSpPr>
          <p:spPr bwMode="auto">
            <a:xfrm>
              <a:off x="5327229" y="2621080"/>
              <a:ext cx="229481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ru-RU" altLang="ru-RU" sz="2000" b="1" dirty="0">
                  <a:solidFill>
                    <a:srgbClr val="FF00FF"/>
                  </a:solidFill>
                  <a:cs typeface="Arial" panose="020B0604020202020204" pitchFamily="34" charset="0"/>
                </a:rPr>
                <a:t>Взаимодействие с </a:t>
              </a:r>
            </a:p>
            <a:p>
              <a:r>
                <a:rPr lang="ru-RU" altLang="ru-RU" sz="2000" b="1" dirty="0" err="1">
                  <a:solidFill>
                    <a:srgbClr val="FF00FF"/>
                  </a:solidFill>
                  <a:cs typeface="Arial" panose="020B0604020202020204" pitchFamily="34" charset="0"/>
                </a:rPr>
                <a:t>кофактором</a:t>
              </a:r>
              <a:r>
                <a:rPr lang="ru-RU" altLang="ru-RU" sz="2000" b="1" dirty="0">
                  <a:solidFill>
                    <a:srgbClr val="FF00FF"/>
                  </a:solidFill>
                  <a:cs typeface="Arial" panose="020B0604020202020204" pitchFamily="34" charset="0"/>
                </a:rPr>
                <a:t> – р15</a:t>
              </a:r>
            </a:p>
          </p:txBody>
        </p:sp>
        <p:sp>
          <p:nvSpPr>
            <p:cNvPr id="10" name="Text Box 173"/>
            <p:cNvSpPr txBox="1">
              <a:spLocks noChangeArrowheads="1"/>
            </p:cNvSpPr>
            <p:nvPr/>
          </p:nvSpPr>
          <p:spPr bwMode="auto">
            <a:xfrm>
              <a:off x="5785001" y="5544342"/>
              <a:ext cx="2350509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ru-RU" altLang="ru-RU" sz="2000" b="1" dirty="0">
                  <a:solidFill>
                    <a:srgbClr val="0066FF"/>
                  </a:solidFill>
                  <a:cs typeface="Arial" panose="020B0604020202020204" pitchFamily="34" charset="0"/>
                </a:rPr>
                <a:t>Взаимодействие </a:t>
              </a:r>
            </a:p>
            <a:p>
              <a:r>
                <a:rPr lang="ru-RU" altLang="ru-RU" sz="2000" b="1" dirty="0">
                  <a:solidFill>
                    <a:srgbClr val="0066FF"/>
                  </a:solidFill>
                  <a:cs typeface="Arial" panose="020B0604020202020204" pitchFamily="34" charset="0"/>
                </a:rPr>
                <a:t>с </a:t>
              </a:r>
              <a:r>
                <a:rPr lang="ru-RU" altLang="ru-RU" sz="2000" b="1" dirty="0" err="1">
                  <a:solidFill>
                    <a:srgbClr val="0066FF"/>
                  </a:solidFill>
                  <a:cs typeface="Arial" panose="020B0604020202020204" pitchFamily="34" charset="0"/>
                </a:rPr>
                <a:t>нуклеопоринами</a:t>
              </a:r>
              <a:endParaRPr lang="ru-RU" altLang="ru-RU" sz="2000" b="1" dirty="0">
                <a:solidFill>
                  <a:srgbClr val="0066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Text Box 174"/>
            <p:cNvSpPr txBox="1">
              <a:spLocks noChangeArrowheads="1"/>
            </p:cNvSpPr>
            <p:nvPr/>
          </p:nvSpPr>
          <p:spPr bwMode="auto">
            <a:xfrm>
              <a:off x="1594000" y="2366261"/>
              <a:ext cx="206428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2000" b="1" dirty="0">
                  <a:cs typeface="Arial" panose="020B0604020202020204" pitchFamily="34" charset="0"/>
                </a:rPr>
                <a:t>NLS – nuclear </a:t>
              </a:r>
            </a:p>
            <a:p>
              <a:r>
                <a:rPr lang="en-US" altLang="ru-RU" sz="2000" b="1" dirty="0">
                  <a:cs typeface="Arial" panose="020B0604020202020204" pitchFamily="34" charset="0"/>
                </a:rPr>
                <a:t>localization signal</a:t>
              </a:r>
              <a:endParaRPr lang="ru-RU" altLang="ru-RU" sz="2000" b="1" dirty="0">
                <a:cs typeface="Arial" panose="020B0604020202020204" pitchFamily="34" charset="0"/>
              </a:endParaRPr>
            </a:p>
          </p:txBody>
        </p:sp>
        <p:sp>
          <p:nvSpPr>
            <p:cNvPr id="12" name="Text Box 175"/>
            <p:cNvSpPr txBox="1">
              <a:spLocks noChangeArrowheads="1"/>
            </p:cNvSpPr>
            <p:nvPr/>
          </p:nvSpPr>
          <p:spPr bwMode="auto">
            <a:xfrm>
              <a:off x="2507113" y="1697950"/>
              <a:ext cx="208082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altLang="ru-RU" sz="2000" b="1" dirty="0">
                  <a:cs typeface="Arial" panose="020B0604020202020204" pitchFamily="34" charset="0"/>
                </a:rPr>
                <a:t>Способность к</a:t>
              </a:r>
            </a:p>
            <a:p>
              <a:r>
                <a:rPr lang="ru-RU" altLang="ru-RU" sz="2000" b="1" dirty="0" err="1">
                  <a:cs typeface="Arial" panose="020B0604020202020204" pitchFamily="34" charset="0"/>
                </a:rPr>
                <a:t>олигомеризации</a:t>
              </a:r>
              <a:endParaRPr lang="ru-RU" altLang="ru-RU" sz="2000" b="1" dirty="0">
                <a:cs typeface="Arial" panose="020B0604020202020204" pitchFamily="34" charset="0"/>
              </a:endParaRPr>
            </a:p>
          </p:txBody>
        </p:sp>
        <p:sp>
          <p:nvSpPr>
            <p:cNvPr id="13" name="Text Box 176"/>
            <p:cNvSpPr txBox="1">
              <a:spLocks noChangeArrowheads="1"/>
            </p:cNvSpPr>
            <p:nvPr/>
          </p:nvSpPr>
          <p:spPr bwMode="auto">
            <a:xfrm>
              <a:off x="3380389" y="5376552"/>
              <a:ext cx="2264466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ru-RU" altLang="ru-RU" sz="2000" b="1" dirty="0">
                  <a:solidFill>
                    <a:srgbClr val="008000"/>
                  </a:solidFill>
                  <a:cs typeface="Arial" panose="020B0604020202020204" pitchFamily="34" charset="0"/>
                </a:rPr>
                <a:t>Взаимодействие с</a:t>
              </a:r>
            </a:p>
            <a:p>
              <a:pPr algn="ctr"/>
              <a:r>
                <a:rPr lang="ru-RU" altLang="ru-RU" sz="2000" b="1" dirty="0" err="1">
                  <a:solidFill>
                    <a:srgbClr val="008000"/>
                  </a:solidFill>
                  <a:cs typeface="Arial" panose="020B0604020202020204" pitchFamily="34" charset="0"/>
                </a:rPr>
                <a:t>мРНК</a:t>
              </a:r>
              <a:r>
                <a:rPr lang="ru-RU" altLang="ru-RU" sz="2000" b="1" dirty="0">
                  <a:solidFill>
                    <a:srgbClr val="008000"/>
                  </a:solidFill>
                  <a:cs typeface="Arial" panose="020B0604020202020204" pitchFamily="34" charset="0"/>
                </a:rPr>
                <a:t> через </a:t>
              </a:r>
            </a:p>
            <a:p>
              <a:pPr algn="ctr"/>
              <a:r>
                <a:rPr lang="ru-RU" altLang="ru-RU" sz="2000" b="1" dirty="0">
                  <a:solidFill>
                    <a:srgbClr val="008000"/>
                  </a:solidFill>
                  <a:cs typeface="Arial" panose="020B0604020202020204" pitchFamily="34" charset="0"/>
                </a:rPr>
                <a:t>адаптерные белки</a:t>
              </a:r>
            </a:p>
          </p:txBody>
        </p:sp>
        <p:sp>
          <p:nvSpPr>
            <p:cNvPr id="14" name="AutoShape 177"/>
            <p:cNvSpPr>
              <a:spLocks/>
            </p:cNvSpPr>
            <p:nvPr/>
          </p:nvSpPr>
          <p:spPr bwMode="auto">
            <a:xfrm rot="5400000">
              <a:off x="5246962" y="4556142"/>
              <a:ext cx="263109" cy="1540626"/>
            </a:xfrm>
            <a:prstGeom prst="rightBrace">
              <a:avLst>
                <a:gd name="adj1" fmla="val 32617"/>
                <a:gd name="adj2" fmla="val 50000"/>
              </a:avLst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" name="AutoShape 178"/>
            <p:cNvSpPr>
              <a:spLocks/>
            </p:cNvSpPr>
            <p:nvPr/>
          </p:nvSpPr>
          <p:spPr bwMode="auto">
            <a:xfrm rot="5400000">
              <a:off x="6532703" y="4898389"/>
              <a:ext cx="262082" cy="1029825"/>
            </a:xfrm>
            <a:prstGeom prst="rightBrace">
              <a:avLst>
                <a:gd name="adj1" fmla="val 32745"/>
                <a:gd name="adj2" fmla="val 50000"/>
              </a:avLst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" name="Line 179"/>
            <p:cNvSpPr>
              <a:spLocks noChangeShapeType="1"/>
            </p:cNvSpPr>
            <p:nvPr/>
          </p:nvSpPr>
          <p:spPr bwMode="auto">
            <a:xfrm>
              <a:off x="3974314" y="2528978"/>
              <a:ext cx="890156" cy="101281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" name="Line 180"/>
            <p:cNvSpPr>
              <a:spLocks noChangeShapeType="1"/>
            </p:cNvSpPr>
            <p:nvPr/>
          </p:nvSpPr>
          <p:spPr bwMode="auto">
            <a:xfrm flipH="1">
              <a:off x="6474634" y="3444608"/>
              <a:ext cx="80166" cy="349442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Line 181"/>
            <p:cNvSpPr>
              <a:spLocks noChangeShapeType="1"/>
            </p:cNvSpPr>
            <p:nvPr/>
          </p:nvSpPr>
          <p:spPr bwMode="auto">
            <a:xfrm>
              <a:off x="3634907" y="3268860"/>
              <a:ext cx="486135" cy="5251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Text Box 182"/>
            <p:cNvSpPr txBox="1">
              <a:spLocks noChangeArrowheads="1"/>
            </p:cNvSpPr>
            <p:nvPr/>
          </p:nvSpPr>
          <p:spPr bwMode="auto">
            <a:xfrm>
              <a:off x="4728734" y="1602223"/>
              <a:ext cx="2750312" cy="707886"/>
            </a:xfrm>
            <a:prstGeom prst="rect">
              <a:avLst/>
            </a:prstGeom>
            <a:solidFill>
              <a:srgbClr val="FFC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ru-RU" sz="2000" b="1" dirty="0"/>
                <a:t>RBD </a:t>
              </a:r>
              <a:r>
                <a:rPr lang="en-US" altLang="ru-RU" sz="2000" b="1" dirty="0" smtClean="0"/>
                <a:t>–</a:t>
              </a:r>
              <a:r>
                <a:rPr lang="ru-RU" altLang="ru-RU" sz="2000" b="1" dirty="0" smtClean="0"/>
                <a:t> </a:t>
              </a:r>
              <a:r>
                <a:rPr lang="en-US" altLang="ru-RU" sz="2000" b="1" dirty="0" smtClean="0"/>
                <a:t>RNA-binding </a:t>
              </a:r>
              <a:endParaRPr lang="en-US" altLang="ru-RU" sz="2000" b="1" dirty="0"/>
            </a:p>
            <a:p>
              <a:pPr eaLnBrk="1" hangingPunct="1"/>
              <a:r>
                <a:rPr lang="en-US" altLang="ru-RU" sz="2000" b="1" dirty="0"/>
                <a:t>domain</a:t>
              </a:r>
              <a:endParaRPr lang="ru-RU" altLang="ru-RU" sz="2000" b="1" dirty="0"/>
            </a:p>
          </p:txBody>
        </p:sp>
        <p:sp>
          <p:nvSpPr>
            <p:cNvPr id="20" name="Rectangle 206"/>
            <p:cNvSpPr>
              <a:spLocks noChangeArrowheads="1"/>
            </p:cNvSpPr>
            <p:nvPr/>
          </p:nvSpPr>
          <p:spPr bwMode="auto">
            <a:xfrm>
              <a:off x="7760637" y="1750856"/>
              <a:ext cx="2797589" cy="699912"/>
            </a:xfrm>
            <a:prstGeom prst="rect">
              <a:avLst/>
            </a:prstGeom>
            <a:solidFill>
              <a:srgbClr val="4DEA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" name="Text Box 183"/>
            <p:cNvSpPr txBox="1">
              <a:spLocks noChangeArrowheads="1"/>
            </p:cNvSpPr>
            <p:nvPr/>
          </p:nvSpPr>
          <p:spPr bwMode="auto">
            <a:xfrm>
              <a:off x="7806976" y="1771586"/>
              <a:ext cx="277832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ru-RU" sz="2000" b="1" dirty="0"/>
                <a:t>LRRs </a:t>
              </a:r>
              <a:r>
                <a:rPr lang="en-US" altLang="ru-RU" sz="2000" b="1" dirty="0" smtClean="0"/>
                <a:t>–</a:t>
              </a:r>
              <a:r>
                <a:rPr lang="ru-RU" altLang="ru-RU" sz="2000" b="1" dirty="0" smtClean="0"/>
                <a:t> </a:t>
              </a:r>
              <a:r>
                <a:rPr lang="en-US" altLang="ru-RU" sz="2000" b="1" dirty="0" smtClean="0"/>
                <a:t>leucine </a:t>
              </a:r>
              <a:r>
                <a:rPr lang="en-US" altLang="ru-RU" sz="2000" b="1" dirty="0"/>
                <a:t>reach</a:t>
              </a:r>
            </a:p>
            <a:p>
              <a:pPr eaLnBrk="1" hangingPunct="1"/>
              <a:r>
                <a:rPr lang="en-US" altLang="ru-RU" sz="2000" b="1" dirty="0"/>
                <a:t>repeats</a:t>
              </a:r>
              <a:endParaRPr lang="ru-RU" altLang="ru-RU" sz="2000" b="1" dirty="0"/>
            </a:p>
          </p:txBody>
        </p:sp>
        <p:sp>
          <p:nvSpPr>
            <p:cNvPr id="22" name="Rectangle 207"/>
            <p:cNvSpPr>
              <a:spLocks noChangeArrowheads="1"/>
            </p:cNvSpPr>
            <p:nvPr/>
          </p:nvSpPr>
          <p:spPr bwMode="auto">
            <a:xfrm>
              <a:off x="7806976" y="2695397"/>
              <a:ext cx="3210062" cy="82622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" name="Text Box 184"/>
            <p:cNvSpPr txBox="1">
              <a:spLocks noChangeArrowheads="1"/>
            </p:cNvSpPr>
            <p:nvPr/>
          </p:nvSpPr>
          <p:spPr bwMode="auto">
            <a:xfrm>
              <a:off x="7928239" y="2752128"/>
              <a:ext cx="3088799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ru-RU" sz="2000" b="1" dirty="0"/>
                <a:t>NTF2-like – nuclear</a:t>
              </a:r>
            </a:p>
            <a:p>
              <a:pPr eaLnBrk="1" hangingPunct="1"/>
              <a:r>
                <a:rPr lang="en-US" altLang="ru-RU" sz="2000" b="1" dirty="0"/>
                <a:t>transport factor 2 </a:t>
              </a:r>
              <a:r>
                <a:rPr lang="en-US" altLang="ru-RU" sz="2000" b="1" dirty="0" smtClean="0"/>
                <a:t>– like</a:t>
              </a:r>
              <a:endParaRPr lang="ru-RU" altLang="ru-RU" sz="2000" b="1" dirty="0"/>
            </a:p>
          </p:txBody>
        </p:sp>
        <p:sp>
          <p:nvSpPr>
            <p:cNvPr id="24" name="Rectangle 208"/>
            <p:cNvSpPr>
              <a:spLocks noChangeArrowheads="1"/>
            </p:cNvSpPr>
            <p:nvPr/>
          </p:nvSpPr>
          <p:spPr bwMode="auto">
            <a:xfrm>
              <a:off x="7934537" y="5096601"/>
              <a:ext cx="2377231" cy="606384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5" name="Text Box 185"/>
            <p:cNvSpPr txBox="1">
              <a:spLocks noChangeArrowheads="1"/>
            </p:cNvSpPr>
            <p:nvPr/>
          </p:nvSpPr>
          <p:spPr bwMode="auto">
            <a:xfrm>
              <a:off x="8215117" y="5049324"/>
              <a:ext cx="209878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defTabSz="4176713" eaLnBrk="0" hangingPunct="0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ru-RU" sz="2000" b="1" dirty="0"/>
                <a:t>UBA – ubiquitin</a:t>
              </a:r>
            </a:p>
            <a:p>
              <a:pPr eaLnBrk="1" hangingPunct="1"/>
              <a:r>
                <a:rPr lang="en-US" altLang="ru-RU" sz="2000" b="1" dirty="0"/>
                <a:t>associated</a:t>
              </a:r>
              <a:r>
                <a:rPr lang="en-US" altLang="ru-RU" sz="2000" dirty="0"/>
                <a:t> </a:t>
              </a:r>
              <a:endParaRPr lang="ru-RU" altLang="ru-RU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137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7321797" y="534073"/>
            <a:ext cx="4807450" cy="2770276"/>
            <a:chOff x="19231520" y="15710621"/>
            <a:chExt cx="9790025" cy="4961278"/>
          </a:xfrm>
        </p:grpSpPr>
        <p:pic>
          <p:nvPicPr>
            <p:cNvPr id="5" name="Picture 1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1520" y="15710621"/>
              <a:ext cx="9790025" cy="4961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19287120" y="17536936"/>
              <a:ext cx="888430" cy="8609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cs typeface="Arial" panose="020B0604020202020204" pitchFamily="34" charset="0"/>
                </a:rPr>
                <a:t>1.</a:t>
              </a:r>
              <a:endPara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9243037" y="19414006"/>
              <a:ext cx="973651" cy="8609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cs typeface="Arial" panose="020B0604020202020204" pitchFamily="34" charset="0"/>
                </a:rPr>
                <a:t>2</a:t>
              </a:r>
              <a:r>
                <a:rPr lang="ru-RU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cs typeface="Arial" panose="020B0604020202020204" pitchFamily="34" charset="0"/>
                </a:rPr>
                <a:t>.</a:t>
              </a:r>
              <a:endPara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AutoShape 58"/>
          <p:cNvSpPr>
            <a:spLocks noChangeArrowheads="1"/>
          </p:cNvSpPr>
          <p:nvPr/>
        </p:nvSpPr>
        <p:spPr bwMode="auto">
          <a:xfrm rot="5400000">
            <a:off x="9449113" y="4004503"/>
            <a:ext cx="270882" cy="170673"/>
          </a:xfrm>
          <a:prstGeom prst="rightArrow">
            <a:avLst>
              <a:gd name="adj1" fmla="val 50000"/>
              <a:gd name="adj2" fmla="val 52423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pSp>
        <p:nvGrpSpPr>
          <p:cNvPr id="9" name="Группа 8"/>
          <p:cNvGrpSpPr>
            <a:grpSpLocks noChangeAspect="1"/>
          </p:cNvGrpSpPr>
          <p:nvPr/>
        </p:nvGrpSpPr>
        <p:grpSpPr>
          <a:xfrm>
            <a:off x="8205631" y="4380486"/>
            <a:ext cx="2992364" cy="1440000"/>
            <a:chOff x="21088480" y="26629118"/>
            <a:chExt cx="3889375" cy="1871663"/>
          </a:xfrm>
        </p:grpSpPr>
        <p:grpSp>
          <p:nvGrpSpPr>
            <p:cNvPr id="10" name="Group 242"/>
            <p:cNvGrpSpPr>
              <a:grpSpLocks/>
            </p:cNvGrpSpPr>
            <p:nvPr/>
          </p:nvGrpSpPr>
          <p:grpSpPr bwMode="auto">
            <a:xfrm>
              <a:off x="21088480" y="26629118"/>
              <a:ext cx="3889375" cy="1871663"/>
              <a:chOff x="12077" y="12123"/>
              <a:chExt cx="2450" cy="1179"/>
            </a:xfrm>
          </p:grpSpPr>
          <p:grpSp>
            <p:nvGrpSpPr>
              <p:cNvPr id="12" name="Group 241"/>
              <p:cNvGrpSpPr>
                <a:grpSpLocks/>
              </p:cNvGrpSpPr>
              <p:nvPr/>
            </p:nvGrpSpPr>
            <p:grpSpPr bwMode="auto">
              <a:xfrm>
                <a:off x="12077" y="12123"/>
                <a:ext cx="2450" cy="1179"/>
                <a:chOff x="12077" y="12122"/>
                <a:chExt cx="2450" cy="1179"/>
              </a:xfrm>
            </p:grpSpPr>
            <p:pic>
              <p:nvPicPr>
                <p:cNvPr id="14" name="Picture 16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984" y="12122"/>
                  <a:ext cx="873" cy="5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" name="Group 135"/>
                <p:cNvGrpSpPr>
                  <a:grpSpLocks/>
                </p:cNvGrpSpPr>
                <p:nvPr/>
              </p:nvGrpSpPr>
              <p:grpSpPr bwMode="auto">
                <a:xfrm>
                  <a:off x="13121" y="12938"/>
                  <a:ext cx="635" cy="318"/>
                  <a:chOff x="8766" y="7677"/>
                  <a:chExt cx="635" cy="318"/>
                </a:xfrm>
              </p:grpSpPr>
              <p:sp>
                <p:nvSpPr>
                  <p:cNvPr id="26" name="AutoShape 130"/>
                  <p:cNvSpPr>
                    <a:spLocks noChangeArrowheads="1"/>
                  </p:cNvSpPr>
                  <p:nvPr/>
                </p:nvSpPr>
                <p:spPr bwMode="auto">
                  <a:xfrm>
                    <a:off x="8811" y="7677"/>
                    <a:ext cx="590" cy="31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48FC08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/>
                  </a:p>
                </p:txBody>
              </p:sp>
              <p:sp>
                <p:nvSpPr>
                  <p:cNvPr id="27" name="Text Box 1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66" y="7747"/>
                    <a:ext cx="635" cy="2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lnSpc>
                        <a:spcPct val="75000"/>
                      </a:lnSpc>
                    </a:pPr>
                    <a:r>
                      <a:rPr lang="en-US" altLang="ru-RU" sz="1400" b="1" dirty="0">
                        <a:cs typeface="Arial" panose="020B0604020202020204" pitchFamily="34" charset="0"/>
                      </a:rPr>
                      <a:t>mRNA</a:t>
                    </a:r>
                    <a:endParaRPr lang="ru-RU" altLang="ru-RU" sz="1400" b="1" dirty="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6" name="Group 133"/>
                <p:cNvGrpSpPr>
                  <a:grpSpLocks/>
                </p:cNvGrpSpPr>
                <p:nvPr/>
              </p:nvGrpSpPr>
              <p:grpSpPr bwMode="auto">
                <a:xfrm>
                  <a:off x="12077" y="12893"/>
                  <a:ext cx="1043" cy="408"/>
                  <a:chOff x="6316" y="8085"/>
                  <a:chExt cx="1043" cy="408"/>
                </a:xfrm>
              </p:grpSpPr>
              <p:sp>
                <p:nvSpPr>
                  <p:cNvPr id="24" name="AutoShape 128"/>
                  <p:cNvSpPr>
                    <a:spLocks noChangeArrowheads="1"/>
                  </p:cNvSpPr>
                  <p:nvPr/>
                </p:nvSpPr>
                <p:spPr bwMode="auto">
                  <a:xfrm>
                    <a:off x="6316" y="8085"/>
                    <a:ext cx="998" cy="40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CC00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/>
                  </a:p>
                </p:txBody>
              </p:sp>
              <p:sp>
                <p:nvSpPr>
                  <p:cNvPr id="25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16" y="8131"/>
                    <a:ext cx="1043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lnSpc>
                        <a:spcPct val="75000"/>
                      </a:lnSpc>
                    </a:pPr>
                    <a:r>
                      <a:rPr lang="en-US" altLang="ru-RU" sz="1400" b="1" dirty="0">
                        <a:cs typeface="Arial" panose="020B0604020202020204" pitchFamily="34" charset="0"/>
                      </a:rPr>
                      <a:t>homo-</a:t>
                    </a:r>
                  </a:p>
                  <a:p>
                    <a:pPr algn="ctr" eaLnBrk="1" hangingPunct="1">
                      <a:lnSpc>
                        <a:spcPct val="75000"/>
                      </a:lnSpc>
                    </a:pPr>
                    <a:r>
                      <a:rPr lang="en-US" altLang="ru-RU" sz="1400" b="1" dirty="0">
                        <a:cs typeface="Arial" panose="020B0604020202020204" pitchFamily="34" charset="0"/>
                      </a:rPr>
                      <a:t>dimerization</a:t>
                    </a:r>
                    <a:endParaRPr lang="ru-RU" altLang="ru-RU" sz="1400" b="1" dirty="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7" name="Group 134"/>
                <p:cNvGrpSpPr>
                  <a:grpSpLocks/>
                </p:cNvGrpSpPr>
                <p:nvPr/>
              </p:nvGrpSpPr>
              <p:grpSpPr bwMode="auto">
                <a:xfrm>
                  <a:off x="13801" y="12893"/>
                  <a:ext cx="726" cy="408"/>
                  <a:chOff x="8811" y="6815"/>
                  <a:chExt cx="726" cy="408"/>
                </a:xfrm>
              </p:grpSpPr>
              <p:sp>
                <p:nvSpPr>
                  <p:cNvPr id="22" name="AutoShape 129"/>
                  <p:cNvSpPr>
                    <a:spLocks noChangeArrowheads="1"/>
                  </p:cNvSpPr>
                  <p:nvPr/>
                </p:nvSpPr>
                <p:spPr bwMode="auto">
                  <a:xfrm>
                    <a:off x="8811" y="6815"/>
                    <a:ext cx="726" cy="40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48FC08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/>
                  </a:p>
                </p:txBody>
              </p:sp>
              <p:sp>
                <p:nvSpPr>
                  <p:cNvPr id="23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11" y="6861"/>
                    <a:ext cx="726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defTabSz="4176713" eaLnBrk="0" hangingPunct="0"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defTabSz="41767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lnSpc>
                        <a:spcPct val="75000"/>
                      </a:lnSpc>
                    </a:pPr>
                    <a:r>
                      <a:rPr lang="en-US" altLang="ru-RU" sz="1400" b="1" dirty="0">
                        <a:cs typeface="Arial" panose="020B0604020202020204" pitchFamily="34" charset="0"/>
                      </a:rPr>
                      <a:t>partner</a:t>
                    </a:r>
                  </a:p>
                  <a:p>
                    <a:pPr algn="ctr" eaLnBrk="1" hangingPunct="1">
                      <a:lnSpc>
                        <a:spcPct val="75000"/>
                      </a:lnSpc>
                    </a:pPr>
                    <a:r>
                      <a:rPr lang="en-US" altLang="ru-RU" sz="1400" b="1" dirty="0">
                        <a:cs typeface="Arial" panose="020B0604020202020204" pitchFamily="34" charset="0"/>
                      </a:rPr>
                      <a:t>proteins</a:t>
                    </a:r>
                    <a:endParaRPr lang="ru-RU" altLang="ru-RU" sz="1400" b="1" dirty="0"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13075" y="12621"/>
                  <a:ext cx="181" cy="227"/>
                </a:xfrm>
                <a:prstGeom prst="line">
                  <a:avLst/>
                </a:prstGeom>
                <a:noFill/>
                <a:ln w="19050">
                  <a:solidFill>
                    <a:srgbClr val="FFCC00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9" name="Line 139"/>
                <p:cNvSpPr>
                  <a:spLocks noChangeShapeType="1"/>
                </p:cNvSpPr>
                <p:nvPr/>
              </p:nvSpPr>
              <p:spPr bwMode="auto">
                <a:xfrm>
                  <a:off x="13483" y="12712"/>
                  <a:ext cx="227" cy="136"/>
                </a:xfrm>
                <a:prstGeom prst="line">
                  <a:avLst/>
                </a:prstGeom>
                <a:noFill/>
                <a:ln w="19050">
                  <a:solidFill>
                    <a:srgbClr val="C5FE5E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20" name="Line 140"/>
                <p:cNvSpPr>
                  <a:spLocks noChangeShapeType="1"/>
                </p:cNvSpPr>
                <p:nvPr/>
              </p:nvSpPr>
              <p:spPr bwMode="auto">
                <a:xfrm>
                  <a:off x="13257" y="12621"/>
                  <a:ext cx="226" cy="91"/>
                </a:xfrm>
                <a:prstGeom prst="line">
                  <a:avLst/>
                </a:prstGeom>
                <a:noFill/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21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3483" y="12621"/>
                  <a:ext cx="182" cy="91"/>
                </a:xfrm>
                <a:prstGeom prst="line">
                  <a:avLst/>
                </a:prstGeom>
                <a:noFill/>
                <a:ln w="190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13" name="Rectangle 240"/>
              <p:cNvSpPr>
                <a:spLocks noChangeArrowheads="1"/>
              </p:cNvSpPr>
              <p:nvPr/>
            </p:nvSpPr>
            <p:spPr bwMode="auto">
              <a:xfrm>
                <a:off x="13030" y="12168"/>
                <a:ext cx="771" cy="45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11" name="Прямоугольник 10"/>
            <p:cNvSpPr/>
            <p:nvPr/>
          </p:nvSpPr>
          <p:spPr>
            <a:xfrm>
              <a:off x="21919202" y="26700556"/>
              <a:ext cx="673499" cy="71913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8" name="Line 180"/>
          <p:cNvSpPr>
            <a:spLocks noChangeShapeType="1"/>
          </p:cNvSpPr>
          <p:nvPr/>
        </p:nvSpPr>
        <p:spPr bwMode="auto">
          <a:xfrm flipH="1" flipV="1">
            <a:off x="9450478" y="3082707"/>
            <a:ext cx="0" cy="37823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7800798" y="3374898"/>
            <a:ext cx="372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Преждевременный стоп-кодон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Box 184"/>
          <p:cNvSpPr txBox="1">
            <a:spLocks noChangeArrowheads="1"/>
          </p:cNvSpPr>
          <p:nvPr/>
        </p:nvSpPr>
        <p:spPr bwMode="auto">
          <a:xfrm>
            <a:off x="115113" y="76831"/>
            <a:ext cx="619232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000" b="1" dirty="0" smtClean="0">
                <a:latin typeface="Georgia" panose="02040502050405020303" pitchFamily="18" charset="0"/>
                <a:cs typeface="Arial" panose="020B0604020202020204" pitchFamily="34" charset="0"/>
              </a:rPr>
              <a:t>Органо-специфичные продукты </a:t>
            </a:r>
            <a:r>
              <a:rPr lang="en-US" altLang="ru-RU" sz="2000" b="1" i="1" dirty="0" smtClean="0">
                <a:latin typeface="Georgia" panose="02040502050405020303" pitchFamily="18" charset="0"/>
                <a:cs typeface="Arial" panose="020B0604020202020204" pitchFamily="34" charset="0"/>
              </a:rPr>
              <a:t>Dm nxf1</a:t>
            </a:r>
            <a:r>
              <a:rPr lang="ru-RU" altLang="ru-RU" sz="2000" b="1" dirty="0" smtClean="0">
                <a:latin typeface="Georgia" panose="02040502050405020303" pitchFamily="18" charset="0"/>
                <a:cs typeface="Arial" panose="020B0604020202020204" pitchFamily="34" charset="0"/>
              </a:rPr>
              <a:t>:</a:t>
            </a:r>
          </a:p>
          <a:p>
            <a:pPr algn="just" eaLnBrk="1" hangingPunct="1">
              <a:buFontTx/>
              <a:buAutoNum type="arabicPeriod"/>
            </a:pPr>
            <a:r>
              <a:rPr lang="en-US" altLang="ru-RU" sz="2000" b="1" dirty="0" smtClean="0">
                <a:latin typeface="Georgia" panose="02040502050405020303" pitchFamily="18" charset="0"/>
                <a:cs typeface="Arial" panose="020B0604020202020204" pitchFamily="34" charset="0"/>
              </a:rPr>
              <a:t>  </a:t>
            </a:r>
            <a:r>
              <a:rPr lang="ru-RU" altLang="ru-RU" sz="2000" b="1" dirty="0" smtClean="0">
                <a:latin typeface="Georgia" panose="02040502050405020303" pitchFamily="18" charset="0"/>
                <a:cs typeface="Arial" panose="020B0604020202020204" pitchFamily="34" charset="0"/>
              </a:rPr>
              <a:t>в семенниках,</a:t>
            </a:r>
          </a:p>
          <a:p>
            <a:pPr algn="just" eaLnBrk="1" hangingPunct="1">
              <a:buFontTx/>
              <a:buAutoNum type="arabicPeriod"/>
            </a:pPr>
            <a:endParaRPr lang="ru-RU" altLang="ru-RU" sz="20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 eaLnBrk="1" hangingPunct="1">
              <a:buFontTx/>
              <a:buAutoNum type="arabicPeriod"/>
            </a:pPr>
            <a:r>
              <a:rPr lang="en-US" altLang="ru-RU" sz="2000" b="1" dirty="0" smtClean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ru-RU" altLang="ru-RU" sz="2000" b="1" dirty="0" smtClean="0">
                <a:latin typeface="Georgia" panose="02040502050405020303" pitchFamily="18" charset="0"/>
                <a:cs typeface="Arial" panose="020B0604020202020204" pitchFamily="34" charset="0"/>
              </a:rPr>
              <a:t>в тканях головы.</a:t>
            </a:r>
            <a:endParaRPr lang="ru-RU" altLang="ru-RU" sz="20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5"/>
          <a:srcRect l="1" r="8146"/>
          <a:stretch/>
        </p:blipFill>
        <p:spPr>
          <a:xfrm>
            <a:off x="2970864" y="618026"/>
            <a:ext cx="3521188" cy="2026263"/>
          </a:xfrm>
          <a:prstGeom prst="rect">
            <a:avLst/>
          </a:prstGeom>
        </p:spPr>
      </p:pic>
      <p:sp>
        <p:nvSpPr>
          <p:cNvPr id="33" name="Line 180"/>
          <p:cNvSpPr>
            <a:spLocks noChangeShapeType="1"/>
          </p:cNvSpPr>
          <p:nvPr/>
        </p:nvSpPr>
        <p:spPr bwMode="auto">
          <a:xfrm flipH="1">
            <a:off x="6524625" y="1287168"/>
            <a:ext cx="1034219" cy="111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" name="Line 180"/>
          <p:cNvSpPr>
            <a:spLocks noChangeShapeType="1"/>
          </p:cNvSpPr>
          <p:nvPr/>
        </p:nvSpPr>
        <p:spPr bwMode="auto">
          <a:xfrm flipH="1">
            <a:off x="6493984" y="1878604"/>
            <a:ext cx="852914" cy="8310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49176" y="1762095"/>
            <a:ext cx="2899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/>
              <a:t>Полноразмерный белок</a:t>
            </a:r>
            <a:endParaRPr lang="ru-RU" sz="2000" b="1" dirty="0"/>
          </a:p>
        </p:txBody>
      </p:sp>
      <p:sp>
        <p:nvSpPr>
          <p:cNvPr id="42" name="Line 180"/>
          <p:cNvSpPr>
            <a:spLocks noChangeShapeType="1"/>
          </p:cNvSpPr>
          <p:nvPr/>
        </p:nvSpPr>
        <p:spPr bwMode="auto">
          <a:xfrm flipV="1">
            <a:off x="2608868" y="1463738"/>
            <a:ext cx="1000753" cy="33664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59" name="object 3"/>
          <p:cNvPicPr/>
          <p:nvPr/>
        </p:nvPicPr>
        <p:blipFill rotWithShape="1">
          <a:blip r:embed="rId6" cstate="print"/>
          <a:srcRect l="8" r="80148"/>
          <a:stretch/>
        </p:blipFill>
        <p:spPr>
          <a:xfrm>
            <a:off x="87168" y="3020789"/>
            <a:ext cx="1224000" cy="3041999"/>
          </a:xfrm>
          <a:prstGeom prst="rect">
            <a:avLst/>
          </a:prstGeom>
        </p:spPr>
      </p:pic>
      <p:sp>
        <p:nvSpPr>
          <p:cNvPr id="60" name="object 6"/>
          <p:cNvSpPr txBox="1"/>
          <p:nvPr/>
        </p:nvSpPr>
        <p:spPr>
          <a:xfrm>
            <a:off x="1400575" y="6404010"/>
            <a:ext cx="2747386" cy="319317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8466">
              <a:spcBef>
                <a:spcPts val="90"/>
              </a:spcBef>
            </a:pPr>
            <a:r>
              <a:rPr lang="ru-RU" sz="2000" b="1" dirty="0" smtClean="0"/>
              <a:t>Антитела к </a:t>
            </a:r>
            <a:r>
              <a:rPr lang="en-US" sz="2000" b="1" dirty="0" smtClean="0"/>
              <a:t>C</a:t>
            </a:r>
            <a:r>
              <a:rPr lang="ru-RU" sz="2000" b="1" dirty="0" smtClean="0"/>
              <a:t>-концу</a:t>
            </a:r>
            <a:endParaRPr sz="2000" b="1" dirty="0">
              <a:latin typeface="Arial"/>
              <a:cs typeface="Arial"/>
            </a:endParaRPr>
          </a:p>
        </p:txBody>
      </p:sp>
      <p:pic>
        <p:nvPicPr>
          <p:cNvPr id="61" name="Рисунок 60"/>
          <p:cNvPicPr>
            <a:picLocks noChangeAspect="1"/>
          </p:cNvPicPr>
          <p:nvPr/>
        </p:nvPicPr>
        <p:blipFill rotWithShape="1">
          <a:blip r:embed="rId7"/>
          <a:srcRect l="24270" r="42178"/>
          <a:stretch/>
        </p:blipFill>
        <p:spPr>
          <a:xfrm>
            <a:off x="1294886" y="3670651"/>
            <a:ext cx="2398739" cy="247265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637715" y="2827959"/>
            <a:ext cx="47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wt</a:t>
            </a:r>
            <a:endParaRPr lang="ru-RU" sz="20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2743430" y="2827959"/>
            <a:ext cx="62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mut</a:t>
            </a:r>
            <a:endParaRPr lang="ru-RU" sz="2000" b="1" dirty="0"/>
          </a:p>
        </p:txBody>
      </p:sp>
      <p:sp>
        <p:nvSpPr>
          <p:cNvPr id="64" name="Левая фигурная скобка 63"/>
          <p:cNvSpPr/>
          <p:nvPr/>
        </p:nvSpPr>
        <p:spPr>
          <a:xfrm rot="5400000">
            <a:off x="1659953" y="2911410"/>
            <a:ext cx="429350" cy="11071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Левая фигурная скобка 64"/>
          <p:cNvSpPr/>
          <p:nvPr/>
        </p:nvSpPr>
        <p:spPr>
          <a:xfrm rot="5400000">
            <a:off x="2841284" y="2889192"/>
            <a:ext cx="429350" cy="11071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object 7"/>
          <p:cNvSpPr txBox="1"/>
          <p:nvPr/>
        </p:nvSpPr>
        <p:spPr>
          <a:xfrm>
            <a:off x="5228151" y="6404009"/>
            <a:ext cx="2402439" cy="319317"/>
          </a:xfrm>
          <a:prstGeom prst="rect">
            <a:avLst/>
          </a:prstGeom>
        </p:spPr>
        <p:txBody>
          <a:bodyPr vert="horz" wrap="square" lIns="0" tIns="11429" rIns="0" bIns="0" rtlCol="0">
            <a:spAutoFit/>
          </a:bodyPr>
          <a:lstStyle/>
          <a:p>
            <a:pPr marL="8466">
              <a:spcBef>
                <a:spcPts val="90"/>
              </a:spcBef>
            </a:pPr>
            <a:r>
              <a:rPr lang="ru-RU" sz="2000" b="1" dirty="0" smtClean="0"/>
              <a:t>Антитела к </a:t>
            </a:r>
            <a:r>
              <a:rPr lang="en-US" sz="2000" b="1" dirty="0" smtClean="0"/>
              <a:t>N-</a:t>
            </a:r>
            <a:r>
              <a:rPr lang="ru-RU" sz="2000" b="1" dirty="0" smtClean="0"/>
              <a:t>концу</a:t>
            </a:r>
            <a:endParaRPr sz="2000" b="1" dirty="0">
              <a:latin typeface="Arial"/>
              <a:cs typeface="Arial"/>
            </a:endParaRPr>
          </a:p>
        </p:txBody>
      </p:sp>
      <p:cxnSp>
        <p:nvCxnSpPr>
          <p:cNvPr id="67" name="Прямая со стрелкой 66"/>
          <p:cNvCxnSpPr/>
          <p:nvPr/>
        </p:nvCxnSpPr>
        <p:spPr>
          <a:xfrm>
            <a:off x="4863303" y="5874498"/>
            <a:ext cx="2796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Рисунок 67"/>
          <p:cNvPicPr>
            <a:picLocks noChangeAspect="1"/>
          </p:cNvPicPr>
          <p:nvPr/>
        </p:nvPicPr>
        <p:blipFill rotWithShape="1">
          <a:blip r:embed="rId8"/>
          <a:srcRect l="20887" r="37846"/>
          <a:stretch/>
        </p:blipFill>
        <p:spPr>
          <a:xfrm>
            <a:off x="5142967" y="3735541"/>
            <a:ext cx="2232000" cy="245279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954489" y="5647226"/>
            <a:ext cx="908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cs typeface="Arial" panose="020B0604020202020204" pitchFamily="34" charset="0"/>
              </a:rPr>
              <a:t>35</a:t>
            </a:r>
            <a:r>
              <a:rPr lang="en-US" sz="2200" dirty="0" err="1" smtClean="0">
                <a:cs typeface="Arial" panose="020B0604020202020204" pitchFamily="34" charset="0"/>
              </a:rPr>
              <a:t>kDa</a:t>
            </a:r>
            <a:endParaRPr lang="ru-RU" sz="2200" dirty="0">
              <a:cs typeface="Arial" panose="020B0604020202020204" pitchFamily="34" charset="0"/>
            </a:endParaRPr>
          </a:p>
        </p:txBody>
      </p:sp>
      <p:pic>
        <p:nvPicPr>
          <p:cNvPr id="70" name="object 3"/>
          <p:cNvPicPr/>
          <p:nvPr/>
        </p:nvPicPr>
        <p:blipFill rotWithShape="1">
          <a:blip r:embed="rId6" cstate="print"/>
          <a:srcRect l="8" t="29286" r="80148" b="41126"/>
          <a:stretch/>
        </p:blipFill>
        <p:spPr>
          <a:xfrm>
            <a:off x="3919067" y="3738710"/>
            <a:ext cx="1224000" cy="9000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481887" y="2835821"/>
            <a:ext cx="47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wt</a:t>
            </a:r>
            <a:endParaRPr lang="ru-RU" sz="20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512971" y="2817375"/>
            <a:ext cx="62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mut</a:t>
            </a:r>
            <a:endParaRPr lang="ru-RU" sz="2000" b="1" dirty="0"/>
          </a:p>
        </p:txBody>
      </p:sp>
      <p:sp>
        <p:nvSpPr>
          <p:cNvPr id="73" name="Левая фигурная скобка 72"/>
          <p:cNvSpPr/>
          <p:nvPr/>
        </p:nvSpPr>
        <p:spPr>
          <a:xfrm rot="5400000">
            <a:off x="5504125" y="2967314"/>
            <a:ext cx="429350" cy="11071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Левая фигурная скобка 73"/>
          <p:cNvSpPr/>
          <p:nvPr/>
        </p:nvSpPr>
        <p:spPr>
          <a:xfrm rot="5400000">
            <a:off x="6608985" y="2967314"/>
            <a:ext cx="429350" cy="11071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Line 180"/>
          <p:cNvSpPr>
            <a:spLocks noChangeShapeType="1"/>
          </p:cNvSpPr>
          <p:nvPr/>
        </p:nvSpPr>
        <p:spPr bwMode="auto">
          <a:xfrm flipH="1">
            <a:off x="7134349" y="4988730"/>
            <a:ext cx="1433162" cy="831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2732844" y="2217469"/>
            <a:ext cx="431966" cy="4807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1.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77" name="Прямоугольник 76"/>
          <p:cNvSpPr/>
          <p:nvPr/>
        </p:nvSpPr>
        <p:spPr>
          <a:xfrm>
            <a:off x="632354" y="5822418"/>
            <a:ext cx="473401" cy="4807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2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19"/>
          <p:cNvGrpSpPr/>
          <p:nvPr/>
        </p:nvGrpSpPr>
        <p:grpSpPr>
          <a:xfrm>
            <a:off x="1484643" y="1222175"/>
            <a:ext cx="8535656" cy="4889432"/>
            <a:chOff x="1889051" y="3974784"/>
            <a:chExt cx="5533673" cy="2727144"/>
          </a:xfrm>
        </p:grpSpPr>
        <p:pic>
          <p:nvPicPr>
            <p:cNvPr id="21" name="Picture 2" descr="D:\image\Eye ID-1-small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2904" y="3974784"/>
              <a:ext cx="5239820" cy="272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Прямоугольник 21"/>
            <p:cNvSpPr/>
            <p:nvPr/>
          </p:nvSpPr>
          <p:spPr>
            <a:xfrm rot="16200000">
              <a:off x="1688811" y="5836108"/>
              <a:ext cx="859404" cy="4589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ru-RU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Полно-</a:t>
              </a:r>
            </a:p>
            <a:p>
              <a:r>
                <a:rPr lang="ru-RU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размерный</a:t>
              </a:r>
            </a:p>
          </p:txBody>
        </p:sp>
        <p:sp>
          <p:nvSpPr>
            <p:cNvPr id="23" name="Прямоугольник 22"/>
            <p:cNvSpPr/>
            <p:nvPr/>
          </p:nvSpPr>
          <p:spPr>
            <a:xfrm rot="16200000">
              <a:off x="1738340" y="4649631"/>
              <a:ext cx="948413" cy="2593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ru-RU" altLang="ru-RU" sz="2000" dirty="0">
                  <a:solidFill>
                    <a:srgbClr val="0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Короткий</a:t>
              </a:r>
              <a:endParaRPr lang="ru-RU" sz="2000" dirty="0">
                <a:latin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3950204" y="3974784"/>
              <a:ext cx="693373" cy="206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Dm </a:t>
              </a:r>
              <a:r>
                <a:rPr lang="en-US" altLang="ru-RU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nxf</a:t>
              </a:r>
              <a:r>
                <a:rPr lang="ru-RU" alt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1 </a:t>
              </a:r>
              <a:endParaRPr lang="ru-RU" dirty="0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-28575" y="174843"/>
            <a:ext cx="121443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Короткий белок, соответствующий </a:t>
            </a:r>
            <a:r>
              <a:rPr lang="ru-RU" altLang="ru-RU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интрон</a:t>
            </a:r>
            <a:r>
              <a:rPr lang="ru-RU" altLang="ru-RU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-содержащему </a:t>
            </a:r>
            <a:r>
              <a:rPr lang="ru-RU" altLang="ru-RU" sz="280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транскрипту</a:t>
            </a:r>
            <a:r>
              <a:rPr lang="ru-RU" altLang="ru-RU" sz="28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, </a:t>
            </a:r>
            <a:r>
              <a:rPr lang="ru-RU" altLang="ru-RU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и полноразмерный белок имеют разную локализацию.  </a:t>
            </a:r>
            <a:endParaRPr lang="ru-RU" sz="2800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2572779" y="6282221"/>
            <a:ext cx="7359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Клетки </a:t>
            </a:r>
            <a:r>
              <a:rPr lang="ru-RU" altLang="ru-RU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глазо</a:t>
            </a:r>
            <a:r>
              <a:rPr lang="ru-RU" altLang="ru-RU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-антеннального имагинального </a:t>
            </a:r>
            <a:r>
              <a:rPr lang="ru-RU" altLang="ru-RU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диска.</a:t>
            </a:r>
            <a:endParaRPr lang="ru-RU" sz="2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772393" y="1191398"/>
            <a:ext cx="88517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ru-RU" sz="2000" b="1" dirty="0" smtClean="0">
                <a:solidFill>
                  <a:srgbClr val="33CCCC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DAPI</a:t>
            </a:r>
            <a:endParaRPr lang="ru-RU" dirty="0">
              <a:solidFill>
                <a:srgbClr val="33CCCC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92056" y="1119077"/>
            <a:ext cx="130356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ru-RU" sz="2000" b="1" dirty="0" err="1" smtClean="0">
                <a:solidFill>
                  <a:srgbClr val="00B05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Dm</a:t>
            </a:r>
            <a:r>
              <a:rPr lang="en-US" altLang="ru-RU" sz="2000" b="1" dirty="0" smtClean="0">
                <a:solidFill>
                  <a:srgbClr val="00B05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nxf</a:t>
            </a:r>
            <a:r>
              <a:rPr lang="en-US" altLang="ru-RU" sz="2400" b="1" dirty="0" smtClean="0">
                <a:solidFill>
                  <a:srgbClr val="00B05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1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25839" y="1174947"/>
            <a:ext cx="8034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ru-RU" sz="2000" b="1" dirty="0" smtClean="0">
                <a:solidFill>
                  <a:srgbClr val="FF00F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HRP</a:t>
            </a:r>
            <a:endParaRPr lang="ru-RU" dirty="0">
              <a:solidFill>
                <a:srgbClr val="FF00FF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521620" y="1191398"/>
            <a:ext cx="1019831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ru-RU" sz="2000" b="1" dirty="0" smtClean="0">
                <a:solidFill>
                  <a:srgbClr val="00206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Merge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0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Номер слайда 5"/>
          <p:cNvSpPr txBox="1">
            <a:spLocks noGrp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0" hangingPunct="0"/>
            <a:endParaRPr lang="ru-RU" altLang="ru-RU" sz="1400">
              <a:latin typeface="Times New Roman" panose="02020603050405020304" pitchFamily="18" charset="0"/>
            </a:endParaRPr>
          </a:p>
        </p:txBody>
      </p:sp>
      <p:sp>
        <p:nvSpPr>
          <p:cNvPr id="86019" name="Text Box 5"/>
          <p:cNvSpPr txBox="1">
            <a:spLocks noChangeArrowheads="1"/>
          </p:cNvSpPr>
          <p:nvPr/>
        </p:nvSpPr>
        <p:spPr bwMode="auto">
          <a:xfrm>
            <a:off x="2163267" y="260351"/>
            <a:ext cx="811311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Гранулы, содержащие белки </a:t>
            </a:r>
            <a:r>
              <a:rPr lang="en-US" altLang="ru-RU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SBR (DmNXF</a:t>
            </a:r>
            <a:r>
              <a:rPr lang="en-US" altLang="ru-RU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</a:t>
            </a:r>
            <a:r>
              <a:rPr lang="en-US" altLang="ru-RU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 </a:t>
            </a:r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и </a:t>
            </a:r>
            <a:r>
              <a:rPr lang="en-US" altLang="ru-RU" sz="2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dFMR</a:t>
            </a:r>
            <a:r>
              <a:rPr lang="en-US" altLang="ru-RU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</a:t>
            </a:r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, </a:t>
            </a:r>
            <a:endParaRPr lang="en-US" alt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 eaLnBrk="0" hangingPunct="0"/>
            <a:r>
              <a:rPr lang="ru-RU" alt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в нейронах </a:t>
            </a:r>
            <a:r>
              <a:rPr lang="en-US" alt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D. melanogaster</a:t>
            </a:r>
            <a:endParaRPr lang="ru-RU" alt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6020" name="Text Box 6"/>
          <p:cNvSpPr txBox="1">
            <a:spLocks noChangeArrowheads="1"/>
          </p:cNvSpPr>
          <p:nvPr/>
        </p:nvSpPr>
        <p:spPr bwMode="auto">
          <a:xfrm>
            <a:off x="2208214" y="1268413"/>
            <a:ext cx="8339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2400" dirty="0">
                <a:latin typeface="Times New Roman" panose="02020603050405020304" pitchFamily="18" charset="0"/>
              </a:rPr>
              <a:t>    </a:t>
            </a:r>
            <a:r>
              <a:rPr lang="en-US" altLang="ru-RU" sz="24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DAPI</a:t>
            </a:r>
            <a:r>
              <a:rPr lang="en-US" altLang="ru-RU" sz="2400" dirty="0">
                <a:latin typeface="Times New Roman" panose="02020603050405020304" pitchFamily="18" charset="0"/>
              </a:rPr>
              <a:t>       </a:t>
            </a:r>
            <a:r>
              <a:rPr lang="en-US" altLang="ru-RU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DmNXF1</a:t>
            </a:r>
            <a:r>
              <a:rPr lang="en-US" altLang="ru-RU" sz="2400" dirty="0">
                <a:latin typeface="Times New Roman" panose="02020603050405020304" pitchFamily="18" charset="0"/>
              </a:rPr>
              <a:t>  </a:t>
            </a:r>
            <a:r>
              <a:rPr lang="ru-RU" altLang="ru-RU" sz="2400" dirty="0">
                <a:latin typeface="Times New Roman" panose="02020603050405020304" pitchFamily="18" charset="0"/>
              </a:rPr>
              <a:t>    </a:t>
            </a:r>
            <a:r>
              <a:rPr lang="en-US" altLang="ru-RU" sz="2400" dirty="0">
                <a:latin typeface="Times New Roman" panose="02020603050405020304" pitchFamily="18" charset="0"/>
              </a:rPr>
              <a:t> </a:t>
            </a:r>
            <a:r>
              <a:rPr lang="en-US" altLang="ru-RU" sz="2400" b="1" dirty="0">
                <a:solidFill>
                  <a:srgbClr val="92D050"/>
                </a:solidFill>
                <a:latin typeface="Times New Roman" panose="02020603050405020304" pitchFamily="18" charset="0"/>
              </a:rPr>
              <a:t>dFMR1</a:t>
            </a:r>
            <a:r>
              <a:rPr lang="en-US" altLang="ru-RU" sz="2400" dirty="0">
                <a:latin typeface="Times New Roman" panose="02020603050405020304" pitchFamily="18" charset="0"/>
              </a:rPr>
              <a:t>     </a:t>
            </a:r>
            <a:r>
              <a:rPr lang="ru-RU" altLang="ru-RU" sz="2400" dirty="0">
                <a:latin typeface="Times New Roman" panose="02020603050405020304" pitchFamily="18" charset="0"/>
              </a:rPr>
              <a:t> </a:t>
            </a:r>
            <a:r>
              <a:rPr lang="en-US" altLang="ru-RU" sz="2400" dirty="0">
                <a:latin typeface="Times New Roman" panose="02020603050405020304" pitchFamily="18" charset="0"/>
              </a:rPr>
              <a:t> </a:t>
            </a:r>
            <a:r>
              <a:rPr lang="ru-RU" altLang="ru-RU" sz="2400" dirty="0">
                <a:latin typeface="Times New Roman" panose="02020603050405020304" pitchFamily="18" charset="0"/>
              </a:rPr>
              <a:t>  </a:t>
            </a:r>
            <a:r>
              <a:rPr lang="en-US" altLang="ru-RU" sz="2400" dirty="0">
                <a:latin typeface="Times New Roman" panose="02020603050405020304" pitchFamily="18" charset="0"/>
              </a:rPr>
              <a:t> </a:t>
            </a:r>
            <a:r>
              <a:rPr lang="en-US" altLang="ru-RU" sz="2400" b="1" dirty="0">
                <a:solidFill>
                  <a:srgbClr val="CC00FF"/>
                </a:solidFill>
                <a:latin typeface="Times New Roman" panose="02020603050405020304" pitchFamily="18" charset="0"/>
              </a:rPr>
              <a:t>ELAV</a:t>
            </a:r>
            <a:r>
              <a:rPr lang="en-US" altLang="ru-RU" sz="2400" dirty="0">
                <a:latin typeface="Times New Roman" panose="02020603050405020304" pitchFamily="18" charset="0"/>
              </a:rPr>
              <a:t> </a:t>
            </a:r>
            <a:r>
              <a:rPr lang="ru-RU" altLang="ru-RU" sz="2400" dirty="0">
                <a:latin typeface="Times New Roman" panose="02020603050405020304" pitchFamily="18" charset="0"/>
              </a:rPr>
              <a:t>  </a:t>
            </a:r>
            <a:r>
              <a:rPr lang="en-US" altLang="ru-RU" sz="2400" dirty="0">
                <a:latin typeface="Times New Roman" panose="02020603050405020304" pitchFamily="18" charset="0"/>
              </a:rPr>
              <a:t> </a:t>
            </a:r>
            <a:r>
              <a:rPr lang="ru-RU" altLang="ru-RU" sz="2400" dirty="0" smtClean="0">
                <a:latin typeface="Times New Roman" panose="02020603050405020304" pitchFamily="18" charset="0"/>
              </a:rPr>
              <a:t>  совмещение</a:t>
            </a:r>
            <a:endParaRPr lang="ru-RU" altLang="ru-RU" sz="2400" dirty="0">
              <a:latin typeface="Times New Roman" panose="02020603050405020304" pitchFamily="18" charset="0"/>
            </a:endParaRPr>
          </a:p>
        </p:txBody>
      </p:sp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916113"/>
            <a:ext cx="8296275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7066898" y="6473792"/>
            <a:ext cx="30781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Yakimova</a:t>
            </a:r>
            <a:r>
              <a:rPr lang="en-US" alt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et al., </a:t>
            </a:r>
            <a:r>
              <a:rPr lang="ru-RU" alt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2016</a:t>
            </a:r>
            <a:r>
              <a:rPr lang="ru-RU" altLang="ru-RU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4224339" y="1557338"/>
            <a:ext cx="5533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b="1">
                <a:solidFill>
                  <a:srgbClr val="FF3300"/>
                </a:solidFill>
              </a:rPr>
              <a:t>SBR</a:t>
            </a:r>
            <a:endParaRPr lang="ru-RU" altLang="ru-RU" b="1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2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976</Words>
  <Application>Microsoft Office PowerPoint</Application>
  <PresentationFormat>Широкоэкранный</PresentationFormat>
  <Paragraphs>174</Paragraphs>
  <Slides>17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Georgia</vt:lpstr>
      <vt:lpstr>Times New Roman</vt:lpstr>
      <vt:lpstr>Тема Office</vt:lpstr>
      <vt:lpstr>Adobe Photoshop 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RePack by Diakov</cp:lastModifiedBy>
  <cp:revision>70</cp:revision>
  <dcterms:created xsi:type="dcterms:W3CDTF">2022-11-17T21:11:54Z</dcterms:created>
  <dcterms:modified xsi:type="dcterms:W3CDTF">2022-11-20T21:11:05Z</dcterms:modified>
</cp:coreProperties>
</file>